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7" r:id="rId2"/>
    <p:sldId id="258" r:id="rId3"/>
    <p:sldId id="259" r:id="rId4"/>
    <p:sldId id="260" r:id="rId5"/>
    <p:sldId id="261" r:id="rId6"/>
    <p:sldId id="262" r:id="rId7"/>
    <p:sldId id="263" r:id="rId8"/>
    <p:sldId id="264" r:id="rId9"/>
    <p:sldId id="265" r:id="rId10"/>
    <p:sldId id="266" r:id="rId11"/>
    <p:sldId id="267"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1" d="100"/>
          <a:sy n="101" d="100"/>
        </p:scale>
        <p:origin x="-1428"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EBEE27-BDA7-47FC-A3BD-30001143BCC5}" type="datetimeFigureOut">
              <a:rPr lang="en-US" smtClean="0"/>
              <a:t>1/22/2020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0F6BA4-DA7D-4B6C-8BD9-7BCADB5D727A}" type="slidenum">
              <a:rPr lang="en-US" smtClean="0"/>
              <a:t>‹#›</a:t>
            </a:fld>
            <a:endParaRPr lang="en-US"/>
          </a:p>
        </p:txBody>
      </p:sp>
    </p:spTree>
    <p:extLst>
      <p:ext uri="{BB962C8B-B14F-4D97-AF65-F5344CB8AC3E}">
        <p14:creationId xmlns:p14="http://schemas.microsoft.com/office/powerpoint/2010/main" val="2914782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dirty="0">
                <a:solidFill>
                  <a:schemeClr val="tx1"/>
                </a:solidFill>
                <a:effectLst/>
                <a:latin typeface="+mn-lt"/>
                <a:ea typeface="+mn-ea"/>
                <a:cs typeface="+mn-cs"/>
              </a:rPr>
              <a:t>OGC Testbed-15 Data </a:t>
            </a:r>
            <a:r>
              <a:rPr lang="de-DE" sz="1200" b="0" i="0" u="none" strike="noStrike" kern="1200" dirty="0" err="1">
                <a:solidFill>
                  <a:schemeClr val="tx1"/>
                </a:solidFill>
                <a:effectLst/>
                <a:latin typeface="+mn-lt"/>
                <a:ea typeface="+mn-ea"/>
                <a:cs typeface="+mn-cs"/>
              </a:rPr>
              <a:t>Centric</a:t>
            </a:r>
            <a:r>
              <a:rPr lang="de-DE" sz="1200" b="0" i="0" u="none" strike="noStrike" kern="1200" dirty="0">
                <a:solidFill>
                  <a:schemeClr val="tx1"/>
                </a:solidFill>
                <a:effectLst/>
                <a:latin typeface="+mn-lt"/>
                <a:ea typeface="+mn-ea"/>
                <a:cs typeface="+mn-cs"/>
              </a:rPr>
              <a:t> Security </a:t>
            </a:r>
            <a:r>
              <a:rPr lang="de-DE" sz="1200" b="0" i="0" u="none" strike="noStrike" kern="1200" dirty="0" err="1">
                <a:solidFill>
                  <a:schemeClr val="tx1"/>
                </a:solidFill>
                <a:effectLst/>
                <a:latin typeface="+mn-lt"/>
                <a:ea typeface="+mn-ea"/>
                <a:cs typeface="+mn-cs"/>
              </a:rPr>
              <a:t>task</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reserached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current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state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security</a:t>
            </a:r>
            <a:r>
              <a:rPr lang="de-DE" sz="1200" b="0" i="0" u="none" strike="noStrike" kern="1200" dirty="0">
                <a:solidFill>
                  <a:schemeClr val="tx1"/>
                </a:solidFill>
                <a:effectLst/>
                <a:latin typeface="+mn-lt"/>
                <a:ea typeface="+mn-ea"/>
                <a:cs typeface="+mn-cs"/>
              </a:rPr>
              <a:t> in </a:t>
            </a:r>
            <a:r>
              <a:rPr lang="de-DE" sz="1200" b="0" i="0" u="none" strike="noStrike" kern="1200" dirty="0" err="1">
                <a:solidFill>
                  <a:schemeClr val="tx1"/>
                </a:solidFill>
                <a:effectLst/>
                <a:latin typeface="+mn-lt"/>
                <a:ea typeface="+mn-ea"/>
                <a:cs typeface="+mn-cs"/>
              </a:rPr>
              <a:t>protecting</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in a </a:t>
            </a:r>
            <a:r>
              <a:rPr lang="de-DE" sz="1200" b="0" i="0" u="none" strike="noStrike" kern="1200" dirty="0" err="1">
                <a:solidFill>
                  <a:schemeClr val="tx1"/>
                </a:solidFill>
                <a:effectLst/>
                <a:latin typeface="+mn-lt"/>
                <a:ea typeface="+mn-ea"/>
                <a:cs typeface="+mn-cs"/>
              </a:rPr>
              <a:t>geospatial</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environment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examined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use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encrypted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containers</a:t>
            </a:r>
            <a:r>
              <a:rPr lang="de-DE" sz="1200" b="0" i="0" u="none" strike="noStrike" kern="1200" dirty="0">
                <a:solidFill>
                  <a:schemeClr val="tx1"/>
                </a:solidFill>
                <a:effectLst/>
                <a:latin typeface="+mn-lt"/>
                <a:ea typeface="+mn-ea"/>
                <a:cs typeface="+mn-cs"/>
              </a:rPr>
              <a:t> in </a:t>
            </a:r>
            <a:r>
              <a:rPr lang="de-DE" sz="1200" b="0" i="0" u="none" strike="noStrike" kern="1200" dirty="0" err="1">
                <a:solidFill>
                  <a:schemeClr val="tx1"/>
                </a:solidFill>
                <a:effectLst/>
                <a:latin typeface="+mn-lt"/>
                <a:ea typeface="+mn-ea"/>
                <a:cs typeface="+mn-cs"/>
              </a:rPr>
              <a:t>combination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with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geospatial</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using</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encoding</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for</a:t>
            </a:r>
            <a:r>
              <a:rPr lang="de-DE" sz="1200" b="0" i="0" u="none" strike="noStrike" kern="1200" dirty="0">
                <a:solidFill>
                  <a:schemeClr val="tx1"/>
                </a:solidFill>
                <a:effectLst/>
                <a:latin typeface="+mn-lt"/>
                <a:ea typeface="+mn-ea"/>
                <a:cs typeface="+mn-cs"/>
              </a:rPr>
              <a:t> an OGC API </a:t>
            </a:r>
            <a:r>
              <a:rPr lang="de-DE" sz="1200" b="0" i="0" u="none" strike="noStrike" kern="1200" dirty="0" err="1">
                <a:solidFill>
                  <a:schemeClr val="tx1"/>
                </a:solidFill>
                <a:effectLst/>
                <a:latin typeface="+mn-lt"/>
                <a:ea typeface="+mn-ea"/>
                <a:cs typeface="+mn-cs"/>
              </a:rPr>
              <a:t>for</a:t>
            </a:r>
            <a:r>
              <a:rPr lang="de-DE" sz="1200" b="0" i="0" u="none" strike="noStrike" kern="1200" dirty="0">
                <a:solidFill>
                  <a:schemeClr val="tx1"/>
                </a:solidFill>
                <a:effectLst/>
                <a:latin typeface="+mn-lt"/>
                <a:ea typeface="+mn-ea"/>
                <a:cs typeface="+mn-cs"/>
              </a:rPr>
              <a:t> Features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Web Feature Service (WFS) </a:t>
            </a:r>
            <a:r>
              <a:rPr lang="de-DE" sz="1200" b="0" i="0" u="none" strike="noStrike" kern="1200" dirty="0" err="1">
                <a:solidFill>
                  <a:schemeClr val="tx1"/>
                </a:solidFill>
                <a:effectLst/>
                <a:latin typeface="+mn-lt"/>
                <a:ea typeface="+mn-ea"/>
                <a:cs typeface="+mn-cs"/>
              </a:rPr>
              <a:t>FeatureCollection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structure</a:t>
            </a:r>
            <a:r>
              <a:rPr lang="de-DE" sz="1200" b="0" i="0" u="none" strike="noStrike"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9AFDC208-92AF-4BBF-8595-1C12855D7095}" type="slidenum">
              <a:rPr lang="en-GB" smtClean="0">
                <a:solidFill>
                  <a:prstClr val="black"/>
                </a:solidFill>
              </a:rPr>
              <a:pPr/>
              <a:t>1</a:t>
            </a:fld>
            <a:endParaRPr lang="en-GB">
              <a:solidFill>
                <a:prstClr val="black"/>
              </a:solidFill>
            </a:endParaRPr>
          </a:p>
        </p:txBody>
      </p:sp>
    </p:spTree>
    <p:extLst>
      <p:ext uri="{BB962C8B-B14F-4D97-AF65-F5344CB8AC3E}">
        <p14:creationId xmlns:p14="http://schemas.microsoft.com/office/powerpoint/2010/main" val="2274102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mark and encode collections</a:t>
            </a:r>
          </a:p>
          <a:p>
            <a:endParaRPr lang="en-US" dirty="0"/>
          </a:p>
          <a:p>
            <a:r>
              <a:rPr lang="en-US" dirty="0"/>
              <a:t>Avoid tampering with Encryption and Digital Signatures</a:t>
            </a:r>
          </a:p>
          <a:p>
            <a:endParaRPr lang="en-US" dirty="0"/>
          </a:p>
          <a:p>
            <a:r>
              <a:rPr lang="en-US" dirty="0"/>
              <a:t>End to end encryption for storage to client</a:t>
            </a:r>
          </a:p>
          <a:p>
            <a:endParaRPr lang="en-US" dirty="0"/>
          </a:p>
        </p:txBody>
      </p:sp>
      <p:sp>
        <p:nvSpPr>
          <p:cNvPr id="4" name="Slide Number Placeholder 3"/>
          <p:cNvSpPr>
            <a:spLocks noGrp="1"/>
          </p:cNvSpPr>
          <p:nvPr>
            <p:ph type="sldNum" sz="quarter" idx="5"/>
          </p:nvPr>
        </p:nvSpPr>
        <p:spPr/>
        <p:txBody>
          <a:bodyPr/>
          <a:lstStyle/>
          <a:p>
            <a:fld id="{9AFDC208-92AF-4BBF-8595-1C12855D7095}" type="slidenum">
              <a:rPr lang="en-GB" smtClean="0">
                <a:solidFill>
                  <a:prstClr val="black"/>
                </a:solidFill>
              </a:rPr>
              <a:pPr/>
              <a:t>2</a:t>
            </a:fld>
            <a:endParaRPr lang="en-GB">
              <a:solidFill>
                <a:prstClr val="black"/>
              </a:solidFill>
            </a:endParaRPr>
          </a:p>
        </p:txBody>
      </p:sp>
    </p:spTree>
    <p:extLst>
      <p:ext uri="{BB962C8B-B14F-4D97-AF65-F5344CB8AC3E}">
        <p14:creationId xmlns:p14="http://schemas.microsoft.com/office/powerpoint/2010/main" val="1086784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dirty="0" err="1">
                <a:solidFill>
                  <a:schemeClr val="tx1"/>
                </a:solidFill>
                <a:effectLst/>
                <a:latin typeface="+mn-lt"/>
                <a:ea typeface="+mn-ea"/>
                <a:cs typeface="+mn-cs"/>
              </a:rPr>
              <a:t>We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looked</a:t>
            </a:r>
            <a:r>
              <a:rPr lang="de-DE" sz="1200" b="0" i="0" u="none" strike="noStrike" kern="1200" dirty="0">
                <a:solidFill>
                  <a:schemeClr val="tx1"/>
                </a:solidFill>
                <a:effectLst/>
                <a:latin typeface="+mn-lt"/>
                <a:ea typeface="+mn-ea"/>
                <a:cs typeface="+mn-cs"/>
              </a:rPr>
              <a:t>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use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encrypted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container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formats</a:t>
            </a:r>
            <a:r>
              <a:rPr lang="de-DE" sz="1200" b="0" i="0" u="none" strike="noStrike" kern="1200" dirty="0">
                <a:solidFill>
                  <a:schemeClr val="tx1"/>
                </a:solidFill>
                <a:effectLst/>
                <a:latin typeface="+mn-lt"/>
                <a:ea typeface="+mn-ea"/>
                <a:cs typeface="+mn-cs"/>
              </a:rPr>
              <a:t> such </a:t>
            </a:r>
            <a:r>
              <a:rPr lang="de-DE" sz="1200" b="0" i="0" u="none" strike="noStrike" kern="1200" dirty="0" err="1">
                <a:solidFill>
                  <a:schemeClr val="tx1"/>
                </a:solidFill>
                <a:effectLst/>
                <a:latin typeface="+mn-lt"/>
                <a:ea typeface="+mn-ea"/>
                <a:cs typeface="+mn-cs"/>
              </a:rPr>
              <a:t>as</a:t>
            </a:r>
            <a:r>
              <a:rPr lang="de-DE" sz="1200" b="0" i="0" u="none" strike="noStrike" kern="1200" dirty="0">
                <a:solidFill>
                  <a:schemeClr val="tx1"/>
                </a:solidFill>
                <a:effectLst/>
                <a:latin typeface="+mn-lt"/>
                <a:ea typeface="+mn-ea"/>
                <a:cs typeface="+mn-cs"/>
              </a:rPr>
              <a:t> NATO STANAG 4778 "Information on </a:t>
            </a:r>
            <a:r>
              <a:rPr lang="de-DE" sz="1200" b="0" i="0" u="none" strike="noStrike" kern="1200" dirty="0" err="1">
                <a:solidFill>
                  <a:schemeClr val="tx1"/>
                </a:solidFill>
                <a:effectLst/>
                <a:latin typeface="+mn-lt"/>
                <a:ea typeface="+mn-ea"/>
                <a:cs typeface="+mn-cs"/>
              </a:rPr>
              <a:t>standard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Metadata</a:t>
            </a:r>
            <a:r>
              <a:rPr lang="de-DE" sz="1200" b="0" i="0" u="none" strike="noStrike" kern="1200" dirty="0">
                <a:solidFill>
                  <a:schemeClr val="tx1"/>
                </a:solidFill>
                <a:effectLst/>
                <a:latin typeface="+mn-lt"/>
                <a:ea typeface="+mn-ea"/>
                <a:cs typeface="+mn-cs"/>
              </a:rPr>
              <a:t> Binding" </a:t>
            </a:r>
            <a:r>
              <a:rPr lang="de-DE" sz="1200" b="0" i="0" u="none" strike="noStrike" kern="1200" dirty="0" err="1">
                <a:solidFill>
                  <a:schemeClr val="tx1"/>
                </a:solidFill>
                <a:effectLst/>
                <a:latin typeface="+mn-lt"/>
                <a:ea typeface="+mn-ea"/>
                <a:cs typeface="+mn-cs"/>
              </a:rPr>
              <a:t>with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metadata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defined</a:t>
            </a:r>
            <a:r>
              <a:rPr lang="de-DE" sz="1200" b="0" i="0" u="none" strike="noStrike" kern="1200" dirty="0">
                <a:solidFill>
                  <a:schemeClr val="tx1"/>
                </a:solidFill>
                <a:effectLst/>
                <a:latin typeface="+mn-lt"/>
                <a:ea typeface="+mn-ea"/>
                <a:cs typeface="+mn-cs"/>
              </a:rPr>
              <a:t> in NATO STANAG 4774 "</a:t>
            </a:r>
            <a:r>
              <a:rPr lang="de-DE" sz="1200" b="0" i="0" u="none" strike="noStrike" kern="1200" dirty="0" err="1">
                <a:solidFill>
                  <a:schemeClr val="tx1"/>
                </a:solidFill>
                <a:effectLst/>
                <a:latin typeface="+mn-lt"/>
                <a:ea typeface="+mn-ea"/>
                <a:cs typeface="+mn-cs"/>
              </a:rPr>
              <a:t>Confidentiality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Metadata</a:t>
            </a:r>
            <a:r>
              <a:rPr lang="de-DE" sz="1200" b="0" i="0" u="none" strike="noStrike" kern="1200" dirty="0">
                <a:solidFill>
                  <a:schemeClr val="tx1"/>
                </a:solidFill>
                <a:effectLst/>
                <a:latin typeface="+mn-lt"/>
                <a:ea typeface="+mn-ea"/>
                <a:cs typeface="+mn-cs"/>
              </a:rPr>
              <a:t> Label Syntax"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permit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sharing</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sensitive </a:t>
            </a:r>
            <a:r>
              <a:rPr lang="de-DE" sz="1200" b="0" i="0" u="none" strike="noStrike" kern="1200" dirty="0" err="1">
                <a:solidFill>
                  <a:schemeClr val="tx1"/>
                </a:solidFill>
                <a:effectLst/>
                <a:latin typeface="+mn-lt"/>
                <a:ea typeface="+mn-ea"/>
                <a:cs typeface="+mn-cs"/>
              </a:rPr>
              <a:t>information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between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allies</a:t>
            </a:r>
            <a:r>
              <a:rPr lang="de-DE"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9AFDC208-92AF-4BBF-8595-1C12855D7095}" type="slidenum">
              <a:rPr lang="en-GB" smtClean="0">
                <a:solidFill>
                  <a:prstClr val="black"/>
                </a:solidFill>
              </a:rPr>
              <a:pPr/>
              <a:t>3</a:t>
            </a:fld>
            <a:endParaRPr lang="en-GB">
              <a:solidFill>
                <a:prstClr val="black"/>
              </a:solidFill>
            </a:endParaRPr>
          </a:p>
        </p:txBody>
      </p:sp>
    </p:spTree>
    <p:extLst>
      <p:ext uri="{BB962C8B-B14F-4D97-AF65-F5344CB8AC3E}">
        <p14:creationId xmlns:p14="http://schemas.microsoft.com/office/powerpoint/2010/main" val="207169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looked at ways to encrypt portions of the collections so for example, the Header Metadata could be analyzed separately from the body or geospatial features that would always stay safely encrypted.</a:t>
            </a:r>
          </a:p>
        </p:txBody>
      </p:sp>
      <p:sp>
        <p:nvSpPr>
          <p:cNvPr id="4" name="Slide Number Placeholder 3"/>
          <p:cNvSpPr>
            <a:spLocks noGrp="1"/>
          </p:cNvSpPr>
          <p:nvPr>
            <p:ph type="sldNum" sz="quarter" idx="5"/>
          </p:nvPr>
        </p:nvSpPr>
        <p:spPr/>
        <p:txBody>
          <a:bodyPr/>
          <a:lstStyle/>
          <a:p>
            <a:fld id="{9AFDC208-92AF-4BBF-8595-1C12855D7095}" type="slidenum">
              <a:rPr lang="en-GB" smtClean="0">
                <a:solidFill>
                  <a:prstClr val="black"/>
                </a:solidFill>
              </a:rPr>
              <a:pPr/>
              <a:t>4</a:t>
            </a:fld>
            <a:endParaRPr lang="en-GB">
              <a:solidFill>
                <a:prstClr val="black"/>
              </a:solidFill>
            </a:endParaRPr>
          </a:p>
        </p:txBody>
      </p:sp>
    </p:spTree>
    <p:extLst>
      <p:ext uri="{BB962C8B-B14F-4D97-AF65-F5344CB8AC3E}">
        <p14:creationId xmlns:p14="http://schemas.microsoft.com/office/powerpoint/2010/main" val="3907027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 or Limit access based upon Spatial and Temporal bounding boxes that are set into policies.</a:t>
            </a:r>
          </a:p>
          <a:p>
            <a:endParaRPr lang="en-US" dirty="0"/>
          </a:p>
          <a:p>
            <a:r>
              <a:rPr lang="en-US" dirty="0"/>
              <a:t>First example, Joe is inside the Area of Interest (both Geography and Time). This grants him access.</a:t>
            </a:r>
          </a:p>
          <a:p>
            <a:endParaRPr lang="en-US" dirty="0"/>
          </a:p>
          <a:p>
            <a:r>
              <a:rPr lang="en-US" dirty="0"/>
              <a:t>If he is outside the time window, he is denied access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AFDC208-92AF-4BBF-8595-1C12855D7095}" type="slidenum">
              <a:rPr lang="en-GB" smtClean="0">
                <a:solidFill>
                  <a:prstClr val="black"/>
                </a:solidFill>
              </a:rPr>
              <a:pPr/>
              <a:t>9</a:t>
            </a:fld>
            <a:endParaRPr lang="en-GB">
              <a:solidFill>
                <a:prstClr val="black"/>
              </a:solidFill>
            </a:endParaRPr>
          </a:p>
        </p:txBody>
      </p:sp>
    </p:spTree>
    <p:extLst>
      <p:ext uri="{BB962C8B-B14F-4D97-AF65-F5344CB8AC3E}">
        <p14:creationId xmlns:p14="http://schemas.microsoft.com/office/powerpoint/2010/main" val="933676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
            </a:r>
            <a:r>
              <a:rPr lang="en-US" dirty="0" err="1"/>
              <a:t>stanag</a:t>
            </a:r>
            <a:endParaRPr lang="en-US" dirty="0"/>
          </a:p>
          <a:p>
            <a:endParaRPr lang="en-US" dirty="0"/>
          </a:p>
          <a:p>
            <a:r>
              <a:rPr lang="en-US" sz="1200" kern="1200" dirty="0">
                <a:solidFill>
                  <a:schemeClr val="tx1"/>
                </a:solidFill>
                <a:effectLst/>
                <a:latin typeface="+mn-lt"/>
                <a:ea typeface="+mn-ea"/>
                <a:cs typeface="+mn-cs"/>
              </a:rPr>
              <a:t>the OGC API set of standards needs a way to specify both the container encoding and the format of the data in the container. Which, of course they could be different</a:t>
            </a:r>
          </a:p>
          <a:p>
            <a:endParaRPr lang="en-US" dirty="0"/>
          </a:p>
          <a:p>
            <a:r>
              <a:rPr lang="en-US" sz="1200" kern="1200" dirty="0">
                <a:solidFill>
                  <a:schemeClr val="tx1"/>
                </a:solidFill>
                <a:effectLst/>
                <a:latin typeface="+mn-lt"/>
                <a:ea typeface="+mn-ea"/>
                <a:cs typeface="+mn-cs"/>
              </a:rPr>
              <a:t>One of the issues that different DCS formats may expose in the future is how to express a feature collection where items could be of different DCS formats.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 Keys in first alternative and the features were stored in the clear.  In the final alternative, we did have the features stored and returned encrypted Currently there are no markings in the service to specify whether the metadata is encrypted with the public key of the client or if the metadata contains the key for the sensitive encrypted feature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final issue is that of </a:t>
            </a:r>
            <a:r>
              <a:rPr lang="en-US" sz="1200" kern="1200" dirty="0" err="1">
                <a:solidFill>
                  <a:schemeClr val="tx1"/>
                </a:solidFill>
                <a:effectLst/>
                <a:latin typeface="+mn-lt"/>
                <a:ea typeface="+mn-ea"/>
                <a:cs typeface="+mn-cs"/>
              </a:rPr>
              <a:t>Digitial</a:t>
            </a:r>
            <a:r>
              <a:rPr lang="en-US" sz="1200" kern="1200" dirty="0">
                <a:solidFill>
                  <a:schemeClr val="tx1"/>
                </a:solidFill>
                <a:effectLst/>
                <a:latin typeface="+mn-lt"/>
                <a:ea typeface="+mn-ea"/>
                <a:cs typeface="+mn-cs"/>
              </a:rPr>
              <a:t> Signatures.  Including a digital signature in a WFS Feature collection makes the entire collection invalid.</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AFDC208-92AF-4BBF-8595-1C12855D7095}" type="slidenum">
              <a:rPr lang="en-GB" smtClean="0">
                <a:solidFill>
                  <a:prstClr val="black"/>
                </a:solidFill>
              </a:rPr>
              <a:pPr/>
              <a:t>10</a:t>
            </a:fld>
            <a:endParaRPr lang="en-GB">
              <a:solidFill>
                <a:prstClr val="black"/>
              </a:solidFill>
            </a:endParaRPr>
          </a:p>
        </p:txBody>
      </p:sp>
    </p:spTree>
    <p:extLst>
      <p:ext uri="{BB962C8B-B14F-4D97-AF65-F5344CB8AC3E}">
        <p14:creationId xmlns:p14="http://schemas.microsoft.com/office/powerpoint/2010/main" val="31731185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DD5407-BBFF-CF4B-BCAA-046D37ED34B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 xmlns:a16="http://schemas.microsoft.com/office/drawing/2014/main" id="{C20CDC1D-3CFD-FB4F-8F40-8D9C31E838C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 xmlns:a16="http://schemas.microsoft.com/office/drawing/2014/main" id="{82CDB0A5-5CE0-044D-ACEC-ED59BB9DC0B6}"/>
              </a:ext>
            </a:extLst>
          </p:cNvPr>
          <p:cNvSpPr>
            <a:spLocks noGrp="1"/>
          </p:cNvSpPr>
          <p:nvPr>
            <p:ph type="dt" sz="half" idx="10"/>
          </p:nvPr>
        </p:nvSpPr>
        <p:spPr/>
        <p:txBody>
          <a:bodyPr/>
          <a:lstStyle/>
          <a:p>
            <a:fld id="{A7127942-20AB-534D-99D3-83157A7183D5}" type="datetimeFigureOut">
              <a:rPr lang="en-US" smtClean="0">
                <a:solidFill>
                  <a:prstClr val="white">
                    <a:tint val="75000"/>
                  </a:prstClr>
                </a:solidFill>
              </a:rPr>
              <a:pPr/>
              <a:t>1/17/2020</a:t>
            </a:fld>
            <a:endParaRPr lang="en-US">
              <a:solidFill>
                <a:prstClr val="white">
                  <a:tint val="75000"/>
                </a:prstClr>
              </a:solidFill>
            </a:endParaRPr>
          </a:p>
        </p:txBody>
      </p:sp>
      <p:sp>
        <p:nvSpPr>
          <p:cNvPr id="5" name="Footer Placeholder 4">
            <a:extLst>
              <a:ext uri="{FF2B5EF4-FFF2-40B4-BE49-F238E27FC236}">
                <a16:creationId xmlns="" xmlns:a16="http://schemas.microsoft.com/office/drawing/2014/main" id="{113AFD76-D94F-B341-BF0E-44081C13F964}"/>
              </a:ext>
            </a:extLst>
          </p:cNvPr>
          <p:cNvSpPr>
            <a:spLocks noGrp="1"/>
          </p:cNvSpPr>
          <p:nvPr>
            <p:ph type="ftr" sz="quarter" idx="11"/>
          </p:nvPr>
        </p:nvSpPr>
        <p:spPr/>
        <p:txBody>
          <a:bodyPr/>
          <a:lstStyle/>
          <a:p>
            <a:pPr>
              <a:defRPr/>
            </a:pPr>
            <a:r>
              <a:rPr lang="en-US">
                <a:solidFill>
                  <a:prstClr val="white">
                    <a:tint val="75000"/>
                  </a:prstClr>
                </a:solidFill>
              </a:rPr>
              <a:t>© 2019 Open Geospatial Consortium http://www.opengeospatial.org.</a:t>
            </a:r>
            <a:endParaRPr lang="en-US" dirty="0">
              <a:solidFill>
                <a:prstClr val="white">
                  <a:tint val="75000"/>
                </a:prstClr>
              </a:solidFill>
            </a:endParaRPr>
          </a:p>
        </p:txBody>
      </p:sp>
      <p:sp>
        <p:nvSpPr>
          <p:cNvPr id="6" name="Slide Number Placeholder 5">
            <a:extLst>
              <a:ext uri="{FF2B5EF4-FFF2-40B4-BE49-F238E27FC236}">
                <a16:creationId xmlns="" xmlns:a16="http://schemas.microsoft.com/office/drawing/2014/main" id="{B36A0B2A-159D-604C-82E6-E7F783895BE3}"/>
              </a:ext>
            </a:extLst>
          </p:cNvPr>
          <p:cNvSpPr>
            <a:spLocks noGrp="1"/>
          </p:cNvSpPr>
          <p:nvPr>
            <p:ph type="sldNum" sz="quarter" idx="12"/>
          </p:nvPr>
        </p:nvSpPr>
        <p:spPr/>
        <p:txBody>
          <a:bodyPr/>
          <a:lstStyle/>
          <a:p>
            <a:fld id="{743412F8-B9A4-5E49-8EDD-2F3419EE31EA}" type="slidenum">
              <a:rPr lang="en-US" smtClean="0">
                <a:solidFill>
                  <a:prstClr val="white">
                    <a:tint val="75000"/>
                  </a:prstClr>
                </a:solidFill>
              </a:rPr>
              <a:pPr/>
              <a:t>‹#›</a:t>
            </a:fld>
            <a:endParaRPr lang="en-US">
              <a:solidFill>
                <a:prstClr val="white">
                  <a:tint val="75000"/>
                </a:prstClr>
              </a:solidFill>
            </a:endParaRPr>
          </a:p>
        </p:txBody>
      </p:sp>
      <p:sp>
        <p:nvSpPr>
          <p:cNvPr id="7" name="Text Box 18">
            <a:extLst>
              <a:ext uri="{FF2B5EF4-FFF2-40B4-BE49-F238E27FC236}">
                <a16:creationId xmlns="" xmlns:a16="http://schemas.microsoft.com/office/drawing/2014/main" id="{CEA297F0-23B0-4141-A0C9-71DB886B9412}"/>
              </a:ext>
            </a:extLst>
          </p:cNvPr>
          <p:cNvSpPr txBox="1">
            <a:spLocks noChangeArrowheads="1"/>
          </p:cNvSpPr>
          <p:nvPr userDrawn="1"/>
        </p:nvSpPr>
        <p:spPr bwMode="auto">
          <a:xfrm>
            <a:off x="7467600" y="214313"/>
            <a:ext cx="1346200" cy="215900"/>
          </a:xfrm>
          <a:prstGeom prst="rect">
            <a:avLst/>
          </a:prstGeom>
          <a:noFill/>
          <a:ln w="9525">
            <a:noFill/>
            <a:miter lim="800000"/>
            <a:headEnd type="none" w="med" len="lg"/>
            <a:tailEnd/>
          </a:ln>
          <a:effectLst/>
        </p:spPr>
        <p:txBody>
          <a:bodyPr lIns="0" rIns="0">
            <a:prstTxWarp prst="textNoShape">
              <a:avLst/>
            </a:prstTxWarp>
            <a:spAutoFit/>
          </a:bodyPr>
          <a:lstStyle/>
          <a:p>
            <a:pPr defTabSz="457200">
              <a:defRPr/>
            </a:pPr>
            <a:r>
              <a:rPr lang="en-US" sz="800" dirty="0">
                <a:solidFill>
                  <a:srgbClr val="FFFFFF"/>
                </a:solidFill>
                <a:latin typeface="Arial"/>
                <a:ea typeface="Arial" pitchFamily="-106" charset="0"/>
                <a:cs typeface="Arial" pitchFamily="-106" charset="0"/>
              </a:rPr>
              <a:t>®</a:t>
            </a:r>
          </a:p>
        </p:txBody>
      </p:sp>
      <p:pic>
        <p:nvPicPr>
          <p:cNvPr id="8" name="Picture 10" descr="OGC header 20101220.png">
            <a:extLst>
              <a:ext uri="{FF2B5EF4-FFF2-40B4-BE49-F238E27FC236}">
                <a16:creationId xmlns="" xmlns:a16="http://schemas.microsoft.com/office/drawing/2014/main" id="{DAA4F888-0E2F-DE41-B5D6-D1E879FA667D}"/>
              </a:ext>
            </a:extLst>
          </p:cNvPr>
          <p:cNvPicPr>
            <a:picLocks noChangeAspect="1"/>
          </p:cNvPicPr>
          <p:nvPr userDrawn="1"/>
        </p:nvPicPr>
        <p:blipFill>
          <a:blip r:embed="rId2"/>
          <a:srcRect/>
          <a:stretch>
            <a:fillRect/>
          </a:stretch>
        </p:blipFill>
        <p:spPr bwMode="auto">
          <a:xfrm>
            <a:off x="0" y="0"/>
            <a:ext cx="9144000" cy="2247900"/>
          </a:xfrm>
          <a:prstGeom prst="rect">
            <a:avLst/>
          </a:prstGeom>
          <a:noFill/>
          <a:ln w="9525">
            <a:noFill/>
            <a:miter lim="800000"/>
            <a:headEnd/>
            <a:tailEnd/>
          </a:ln>
        </p:spPr>
      </p:pic>
      <p:pic>
        <p:nvPicPr>
          <p:cNvPr id="9" name="Picture 11" descr="whitelogo_OGC2-01-01.png">
            <a:extLst>
              <a:ext uri="{FF2B5EF4-FFF2-40B4-BE49-F238E27FC236}">
                <a16:creationId xmlns="" xmlns:a16="http://schemas.microsoft.com/office/drawing/2014/main" id="{531ADCF4-F341-324A-8920-367B269B00D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024688" y="69850"/>
            <a:ext cx="2119312" cy="844550"/>
          </a:xfrm>
          <a:prstGeom prst="rect">
            <a:avLst/>
          </a:prstGeom>
          <a:noFill/>
          <a:ln w="9525">
            <a:noFill/>
            <a:miter lim="800000"/>
            <a:headEnd/>
            <a:tailEnd/>
          </a:ln>
        </p:spPr>
      </p:pic>
      <p:sp>
        <p:nvSpPr>
          <p:cNvPr id="10" name="TextBox 9">
            <a:extLst>
              <a:ext uri="{FF2B5EF4-FFF2-40B4-BE49-F238E27FC236}">
                <a16:creationId xmlns="" xmlns:a16="http://schemas.microsoft.com/office/drawing/2014/main" id="{1913AC7E-88F9-2C49-99C5-D1B800E52ACD}"/>
              </a:ext>
            </a:extLst>
          </p:cNvPr>
          <p:cNvSpPr txBox="1"/>
          <p:nvPr userDrawn="1"/>
        </p:nvSpPr>
        <p:spPr>
          <a:xfrm>
            <a:off x="8610600" y="50800"/>
            <a:ext cx="279400" cy="246063"/>
          </a:xfrm>
          <a:prstGeom prst="rect">
            <a:avLst/>
          </a:prstGeom>
          <a:noFill/>
        </p:spPr>
        <p:txBody>
          <a:bodyPr wrap="none">
            <a:spAutoFit/>
          </a:bodyPr>
          <a:lstStyle/>
          <a:p>
            <a:pPr defTabSz="457200">
              <a:defRPr/>
            </a:pPr>
            <a:r>
              <a:rPr lang="en-US" dirty="0">
                <a:solidFill>
                  <a:srgbClr val="FFFFFF"/>
                </a:solidFill>
                <a:ea typeface="Arial" pitchFamily="-106" charset="0"/>
                <a:cs typeface="Arial" pitchFamily="-106" charset="0"/>
              </a:rPr>
              <a:t>®</a:t>
            </a:r>
          </a:p>
        </p:txBody>
      </p:sp>
    </p:spTree>
    <p:extLst>
      <p:ext uri="{BB962C8B-B14F-4D97-AF65-F5344CB8AC3E}">
        <p14:creationId xmlns:p14="http://schemas.microsoft.com/office/powerpoint/2010/main" val="19217209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C2070E-A6FF-8B41-9E45-A332BE694C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FADDD28-75A7-5842-9A74-329BA478ED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F5CE7BF-44F9-3D44-A0F3-6C05AC64D0C2}"/>
              </a:ext>
            </a:extLst>
          </p:cNvPr>
          <p:cNvSpPr>
            <a:spLocks noGrp="1"/>
          </p:cNvSpPr>
          <p:nvPr>
            <p:ph type="dt" sz="half" idx="10"/>
          </p:nvPr>
        </p:nvSpPr>
        <p:spPr/>
        <p:txBody>
          <a:bodyPr/>
          <a:lstStyle/>
          <a:p>
            <a:fld id="{A7127942-20AB-534D-99D3-83157A7183D5}" type="datetimeFigureOut">
              <a:rPr lang="en-US" smtClean="0">
                <a:solidFill>
                  <a:prstClr val="white">
                    <a:tint val="75000"/>
                  </a:prstClr>
                </a:solidFill>
              </a:rPr>
              <a:pPr/>
              <a:t>1/17/2020</a:t>
            </a:fld>
            <a:endParaRPr lang="en-US">
              <a:solidFill>
                <a:prstClr val="white">
                  <a:tint val="75000"/>
                </a:prstClr>
              </a:solidFill>
            </a:endParaRPr>
          </a:p>
        </p:txBody>
      </p:sp>
      <p:sp>
        <p:nvSpPr>
          <p:cNvPr id="5" name="Footer Placeholder 4">
            <a:extLst>
              <a:ext uri="{FF2B5EF4-FFF2-40B4-BE49-F238E27FC236}">
                <a16:creationId xmlns="" xmlns:a16="http://schemas.microsoft.com/office/drawing/2014/main" id="{A0C092EF-A984-1B4A-96EA-F582EA6088D3}"/>
              </a:ext>
            </a:extLst>
          </p:cNvPr>
          <p:cNvSpPr>
            <a:spLocks noGrp="1"/>
          </p:cNvSpPr>
          <p:nvPr>
            <p:ph type="ftr" sz="quarter" idx="11"/>
          </p:nvPr>
        </p:nvSpPr>
        <p:spPr/>
        <p:txBody>
          <a:bodyPr/>
          <a:lstStyle/>
          <a:p>
            <a:pPr>
              <a:defRPr/>
            </a:pPr>
            <a:r>
              <a:rPr lang="en-US">
                <a:solidFill>
                  <a:prstClr val="white">
                    <a:tint val="75000"/>
                  </a:prstClr>
                </a:solidFill>
              </a:rPr>
              <a:t>© 2019 Open Geospatial Consortium http://www.opengeospatial.org.</a:t>
            </a:r>
            <a:endParaRPr lang="en-US" dirty="0">
              <a:solidFill>
                <a:prstClr val="white">
                  <a:tint val="75000"/>
                </a:prstClr>
              </a:solidFill>
            </a:endParaRPr>
          </a:p>
        </p:txBody>
      </p:sp>
      <p:sp>
        <p:nvSpPr>
          <p:cNvPr id="6" name="Slide Number Placeholder 5">
            <a:extLst>
              <a:ext uri="{FF2B5EF4-FFF2-40B4-BE49-F238E27FC236}">
                <a16:creationId xmlns="" xmlns:a16="http://schemas.microsoft.com/office/drawing/2014/main" id="{65055BBE-8498-A042-B2A1-2150857822DA}"/>
              </a:ext>
            </a:extLst>
          </p:cNvPr>
          <p:cNvSpPr>
            <a:spLocks noGrp="1"/>
          </p:cNvSpPr>
          <p:nvPr>
            <p:ph type="sldNum" sz="quarter" idx="12"/>
          </p:nvPr>
        </p:nvSpPr>
        <p:spPr/>
        <p:txBody>
          <a:bodyPr/>
          <a:lstStyle/>
          <a:p>
            <a:pPr>
              <a:defRPr/>
            </a:pPr>
            <a:fld id="{4C8C8551-9A4E-1347-BCB9-86FAE09B2AF3}" type="slidenum">
              <a:rPr lang="en-US" smtClean="0">
                <a:solidFill>
                  <a:prstClr val="white">
                    <a:tint val="75000"/>
                  </a:prstClr>
                </a:solidFill>
              </a:rPr>
              <a:pPr>
                <a:defRPr/>
              </a:pPr>
              <a:t>‹#›</a:t>
            </a:fld>
            <a:endParaRPr lang="en-US" dirty="0">
              <a:solidFill>
                <a:prstClr val="white">
                  <a:tint val="75000"/>
                </a:prstClr>
              </a:solidFill>
            </a:endParaRPr>
          </a:p>
        </p:txBody>
      </p:sp>
    </p:spTree>
    <p:extLst>
      <p:ext uri="{BB962C8B-B14F-4D97-AF65-F5344CB8AC3E}">
        <p14:creationId xmlns:p14="http://schemas.microsoft.com/office/powerpoint/2010/main" val="1319283538"/>
      </p:ext>
    </p:extLst>
  </p:cSld>
  <p:clrMapOvr>
    <a:overrideClrMapping bg1="dk1" tx1="lt1" bg2="dk2" tx2="lt2" accent1="accent1" accent2="accent2" accent3="accent3" accent4="accent4" accent5="accent5" accent6="accent6" hlink="hlink" folHlink="folHlink"/>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70FDEE-91BD-5148-BAA3-9489D137C7BC}"/>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 xmlns:a16="http://schemas.microsoft.com/office/drawing/2014/main" id="{C3D0C946-FFB7-9A41-8901-CC44770A9096}"/>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9DCEFAFF-8543-F74D-8689-32C85663B683}"/>
              </a:ext>
            </a:extLst>
          </p:cNvPr>
          <p:cNvSpPr>
            <a:spLocks noGrp="1"/>
          </p:cNvSpPr>
          <p:nvPr>
            <p:ph type="dt" sz="half" idx="10"/>
          </p:nvPr>
        </p:nvSpPr>
        <p:spPr/>
        <p:txBody>
          <a:bodyPr/>
          <a:lstStyle/>
          <a:p>
            <a:fld id="{A7127942-20AB-534D-99D3-83157A7183D5}" type="datetimeFigureOut">
              <a:rPr lang="en-US" smtClean="0">
                <a:solidFill>
                  <a:prstClr val="white">
                    <a:tint val="75000"/>
                  </a:prstClr>
                </a:solidFill>
              </a:rPr>
              <a:pPr/>
              <a:t>1/17/2020</a:t>
            </a:fld>
            <a:endParaRPr lang="en-US">
              <a:solidFill>
                <a:prstClr val="white">
                  <a:tint val="75000"/>
                </a:prstClr>
              </a:solidFill>
            </a:endParaRPr>
          </a:p>
        </p:txBody>
      </p:sp>
      <p:sp>
        <p:nvSpPr>
          <p:cNvPr id="5" name="Footer Placeholder 4">
            <a:extLst>
              <a:ext uri="{FF2B5EF4-FFF2-40B4-BE49-F238E27FC236}">
                <a16:creationId xmlns="" xmlns:a16="http://schemas.microsoft.com/office/drawing/2014/main" id="{72AD299A-F912-E441-A6D6-FE21A3EA1C6B}"/>
              </a:ext>
            </a:extLst>
          </p:cNvPr>
          <p:cNvSpPr>
            <a:spLocks noGrp="1"/>
          </p:cNvSpPr>
          <p:nvPr>
            <p:ph type="ftr" sz="quarter" idx="11"/>
          </p:nvPr>
        </p:nvSpPr>
        <p:spPr/>
        <p:txBody>
          <a:bodyPr/>
          <a:lstStyle/>
          <a:p>
            <a:pPr>
              <a:defRPr/>
            </a:pPr>
            <a:r>
              <a:rPr lang="en-US">
                <a:solidFill>
                  <a:prstClr val="white">
                    <a:tint val="75000"/>
                  </a:prstClr>
                </a:solidFill>
              </a:rPr>
              <a:t>© 2019 Open Geospatial Consortium http://www.opengeospatial.org.</a:t>
            </a:r>
            <a:endParaRPr lang="en-US" dirty="0">
              <a:solidFill>
                <a:prstClr val="white">
                  <a:tint val="75000"/>
                </a:prstClr>
              </a:solidFill>
            </a:endParaRPr>
          </a:p>
        </p:txBody>
      </p:sp>
      <p:sp>
        <p:nvSpPr>
          <p:cNvPr id="6" name="Slide Number Placeholder 5">
            <a:extLst>
              <a:ext uri="{FF2B5EF4-FFF2-40B4-BE49-F238E27FC236}">
                <a16:creationId xmlns="" xmlns:a16="http://schemas.microsoft.com/office/drawing/2014/main" id="{F29A87F7-F361-0E45-B22B-8BF7BDDCDEF7}"/>
              </a:ext>
            </a:extLst>
          </p:cNvPr>
          <p:cNvSpPr>
            <a:spLocks noGrp="1"/>
          </p:cNvSpPr>
          <p:nvPr>
            <p:ph type="sldNum" sz="quarter" idx="12"/>
          </p:nvPr>
        </p:nvSpPr>
        <p:spPr/>
        <p:txBody>
          <a:bodyPr/>
          <a:lstStyle/>
          <a:p>
            <a:pPr>
              <a:defRPr/>
            </a:pPr>
            <a:fld id="{4C8C8551-9A4E-1347-BCB9-86FAE09B2AF3}" type="slidenum">
              <a:rPr lang="en-US" smtClean="0">
                <a:solidFill>
                  <a:prstClr val="white">
                    <a:tint val="75000"/>
                  </a:prstClr>
                </a:solidFill>
              </a:rPr>
              <a:pPr>
                <a:defRPr/>
              </a:pPr>
              <a:t>‹#›</a:t>
            </a:fld>
            <a:endParaRPr lang="en-US" dirty="0">
              <a:solidFill>
                <a:prstClr val="white">
                  <a:tint val="75000"/>
                </a:prstClr>
              </a:solidFill>
            </a:endParaRPr>
          </a:p>
        </p:txBody>
      </p:sp>
    </p:spTree>
    <p:extLst>
      <p:ext uri="{BB962C8B-B14F-4D97-AF65-F5344CB8AC3E}">
        <p14:creationId xmlns:p14="http://schemas.microsoft.com/office/powerpoint/2010/main" val="2502752367"/>
      </p:ext>
    </p:extLst>
  </p:cSld>
  <p:clrMapOvr>
    <a:overrideClrMapping bg1="dk1" tx1="lt1" bg2="dk2" tx2="lt2" accent1="accent1" accent2="accent2" accent3="accent3" accent4="accent4" accent5="accent5" accent6="accent6" hlink="hlink" folHlink="folHlink"/>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83F851-9099-7449-AC21-911F935C54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87CA54BF-3AA9-8146-BEDA-6A8977E59965}"/>
              </a:ext>
            </a:extLst>
          </p:cNvPr>
          <p:cNvSpPr>
            <a:spLocks noGrp="1"/>
          </p:cNvSpPr>
          <p:nvPr>
            <p:ph type="dt" sz="half" idx="10"/>
          </p:nvPr>
        </p:nvSpPr>
        <p:spPr/>
        <p:txBody>
          <a:bodyPr/>
          <a:lstStyle/>
          <a:p>
            <a:fld id="{A7127942-20AB-534D-99D3-83157A7183D5}" type="datetimeFigureOut">
              <a:rPr lang="en-US" smtClean="0">
                <a:solidFill>
                  <a:prstClr val="white">
                    <a:tint val="75000"/>
                  </a:prstClr>
                </a:solidFill>
              </a:rPr>
              <a:pPr/>
              <a:t>1/17/2020</a:t>
            </a:fld>
            <a:endParaRPr lang="en-US">
              <a:solidFill>
                <a:prstClr val="white">
                  <a:tint val="75000"/>
                </a:prstClr>
              </a:solidFill>
            </a:endParaRPr>
          </a:p>
        </p:txBody>
      </p:sp>
      <p:sp>
        <p:nvSpPr>
          <p:cNvPr id="4" name="Footer Placeholder 3">
            <a:extLst>
              <a:ext uri="{FF2B5EF4-FFF2-40B4-BE49-F238E27FC236}">
                <a16:creationId xmlns="" xmlns:a16="http://schemas.microsoft.com/office/drawing/2014/main" id="{FC974352-A7BE-F649-91D0-3301B9326829}"/>
              </a:ext>
            </a:extLst>
          </p:cNvPr>
          <p:cNvSpPr>
            <a:spLocks noGrp="1"/>
          </p:cNvSpPr>
          <p:nvPr>
            <p:ph type="ftr" sz="quarter" idx="11"/>
          </p:nvPr>
        </p:nvSpPr>
        <p:spPr/>
        <p:txBody>
          <a:bodyPr/>
          <a:lstStyle/>
          <a:p>
            <a:pPr>
              <a:defRPr/>
            </a:pPr>
            <a:r>
              <a:rPr lang="en-US">
                <a:solidFill>
                  <a:prstClr val="white">
                    <a:tint val="75000"/>
                  </a:prstClr>
                </a:solidFill>
              </a:rPr>
              <a:t>© 2019 Open Geospatial Consortium http://www.opengeospatial.org.</a:t>
            </a:r>
            <a:endParaRPr lang="en-US" dirty="0">
              <a:solidFill>
                <a:prstClr val="white">
                  <a:tint val="75000"/>
                </a:prstClr>
              </a:solidFill>
            </a:endParaRPr>
          </a:p>
        </p:txBody>
      </p:sp>
      <p:sp>
        <p:nvSpPr>
          <p:cNvPr id="5" name="Slide Number Placeholder 4">
            <a:extLst>
              <a:ext uri="{FF2B5EF4-FFF2-40B4-BE49-F238E27FC236}">
                <a16:creationId xmlns="" xmlns:a16="http://schemas.microsoft.com/office/drawing/2014/main" id="{0B5DBE90-F1D7-5D43-9F4F-671B8AB3EECF}"/>
              </a:ext>
            </a:extLst>
          </p:cNvPr>
          <p:cNvSpPr>
            <a:spLocks noGrp="1"/>
          </p:cNvSpPr>
          <p:nvPr>
            <p:ph type="sldNum" sz="quarter" idx="12"/>
          </p:nvPr>
        </p:nvSpPr>
        <p:spPr/>
        <p:txBody>
          <a:bodyPr/>
          <a:lstStyle/>
          <a:p>
            <a:pPr>
              <a:defRPr/>
            </a:pPr>
            <a:fld id="{4C8C8551-9A4E-1347-BCB9-86FAE09B2AF3}" type="slidenum">
              <a:rPr lang="en-US" smtClean="0">
                <a:solidFill>
                  <a:prstClr val="white">
                    <a:tint val="75000"/>
                  </a:prstClr>
                </a:solidFill>
              </a:rPr>
              <a:pPr>
                <a:defRPr/>
              </a:pPr>
              <a:t>‹#›</a:t>
            </a:fld>
            <a:endParaRPr lang="en-US" dirty="0">
              <a:solidFill>
                <a:prstClr val="white">
                  <a:tint val="75000"/>
                </a:prstClr>
              </a:solidFill>
            </a:endParaRPr>
          </a:p>
        </p:txBody>
      </p:sp>
    </p:spTree>
    <p:extLst>
      <p:ext uri="{BB962C8B-B14F-4D97-AF65-F5344CB8AC3E}">
        <p14:creationId xmlns:p14="http://schemas.microsoft.com/office/powerpoint/2010/main" val="2706588387"/>
      </p:ext>
    </p:extLst>
  </p:cSld>
  <p:clrMapOvr>
    <a:overrideClrMapping bg1="dk1" tx1="lt1" bg2="dk2" tx2="lt2" accent1="accent1" accent2="accent2" accent3="accent3" accent4="accent4" accent5="accent5" accent6="accent6" hlink="hlink" folHlink="folHlink"/>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D0927033-BAA8-D342-886B-DF4F53F76794}"/>
              </a:ext>
            </a:extLst>
          </p:cNvPr>
          <p:cNvSpPr>
            <a:spLocks noGrp="1"/>
          </p:cNvSpPr>
          <p:nvPr>
            <p:ph type="dt" sz="half" idx="10"/>
          </p:nvPr>
        </p:nvSpPr>
        <p:spPr/>
        <p:txBody>
          <a:bodyPr/>
          <a:lstStyle/>
          <a:p>
            <a:endParaRPr lang="en-US" dirty="0">
              <a:solidFill>
                <a:srgbClr val="000000"/>
              </a:solidFill>
              <a:latin typeface="CG Times"/>
            </a:endParaRPr>
          </a:p>
        </p:txBody>
      </p:sp>
      <p:sp>
        <p:nvSpPr>
          <p:cNvPr id="3" name="Footer Placeholder 2">
            <a:extLst>
              <a:ext uri="{FF2B5EF4-FFF2-40B4-BE49-F238E27FC236}">
                <a16:creationId xmlns="" xmlns:a16="http://schemas.microsoft.com/office/drawing/2014/main" id="{5F942F3D-DB66-A04D-BE3E-8A20B5C4C421}"/>
              </a:ext>
            </a:extLst>
          </p:cNvPr>
          <p:cNvSpPr>
            <a:spLocks noGrp="1"/>
          </p:cNvSpPr>
          <p:nvPr>
            <p:ph type="ftr" sz="quarter" idx="11"/>
          </p:nvPr>
        </p:nvSpPr>
        <p:spPr/>
        <p:txBody>
          <a:bodyPr/>
          <a:lstStyle/>
          <a:p>
            <a:r>
              <a:rPr lang="en-US">
                <a:solidFill>
                  <a:prstClr val="white">
                    <a:tint val="75000"/>
                  </a:prstClr>
                </a:solidFill>
              </a:rPr>
              <a:t>© 2019 Open Geospatial Consortium http://www.opengeospatial.org.</a:t>
            </a:r>
            <a:endParaRPr lang="en-US" dirty="0">
              <a:solidFill>
                <a:prstClr val="white">
                  <a:tint val="75000"/>
                </a:prstClr>
              </a:solidFill>
            </a:endParaRPr>
          </a:p>
        </p:txBody>
      </p:sp>
      <p:sp>
        <p:nvSpPr>
          <p:cNvPr id="4" name="Slide Number Placeholder 3">
            <a:extLst>
              <a:ext uri="{FF2B5EF4-FFF2-40B4-BE49-F238E27FC236}">
                <a16:creationId xmlns="" xmlns:a16="http://schemas.microsoft.com/office/drawing/2014/main" id="{E1093A50-5578-824E-AB96-0A5E438AE602}"/>
              </a:ext>
            </a:extLst>
          </p:cNvPr>
          <p:cNvSpPr>
            <a:spLocks noGrp="1"/>
          </p:cNvSpPr>
          <p:nvPr>
            <p:ph type="sldNum" sz="quarter" idx="12"/>
          </p:nvPr>
        </p:nvSpPr>
        <p:spPr/>
        <p:txBody>
          <a:bodyPr/>
          <a:lstStyle/>
          <a:p>
            <a:r>
              <a:rPr lang="en-US">
                <a:solidFill>
                  <a:prstClr val="white">
                    <a:tint val="75000"/>
                  </a:prstClr>
                </a:solidFill>
              </a:rPr>
              <a:t>Making Location Count. </a:t>
            </a:r>
            <a:endParaRPr lang="en-US" dirty="0">
              <a:solidFill>
                <a:prstClr val="white">
                  <a:tint val="75000"/>
                </a:prstClr>
              </a:solidFill>
            </a:endParaRPr>
          </a:p>
        </p:txBody>
      </p:sp>
    </p:spTree>
    <p:extLst>
      <p:ext uri="{BB962C8B-B14F-4D97-AF65-F5344CB8AC3E}">
        <p14:creationId xmlns:p14="http://schemas.microsoft.com/office/powerpoint/2010/main" val="2138331945"/>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6876531-1B7A-4B4C-B184-57089D918763}"/>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8E2E8F2D-78D2-0A4A-BE3A-8B5CC99AB04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FFCC9F3-7C17-7040-9C9C-78D3D305B71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457200"/>
            <a:fld id="{44B37F39-4B3C-4D61-B7B7-1FBCF86E5C21}" type="datetimeFigureOut">
              <a:rPr lang="en-GB" smtClean="0">
                <a:solidFill>
                  <a:prstClr val="black">
                    <a:tint val="75000"/>
                  </a:prstClr>
                </a:solidFill>
              </a:rPr>
              <a:pPr defTabSz="457200"/>
              <a:t>17/01/2020</a:t>
            </a:fld>
            <a:endParaRPr lang="en-GB">
              <a:solidFill>
                <a:prstClr val="black">
                  <a:tint val="75000"/>
                </a:prstClr>
              </a:solidFill>
            </a:endParaRPr>
          </a:p>
        </p:txBody>
      </p:sp>
      <p:sp>
        <p:nvSpPr>
          <p:cNvPr id="5" name="Footer Placeholder 4">
            <a:extLst>
              <a:ext uri="{FF2B5EF4-FFF2-40B4-BE49-F238E27FC236}">
                <a16:creationId xmlns="" xmlns:a16="http://schemas.microsoft.com/office/drawing/2014/main" id="{3152A711-B917-8647-BD24-AF67CB87E78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457200"/>
            <a:endParaRPr lang="en-GB">
              <a:solidFill>
                <a:prstClr val="black">
                  <a:tint val="75000"/>
                </a:prstClr>
              </a:solidFill>
            </a:endParaRPr>
          </a:p>
        </p:txBody>
      </p:sp>
      <p:sp>
        <p:nvSpPr>
          <p:cNvPr id="6" name="Slide Number Placeholder 5">
            <a:extLst>
              <a:ext uri="{FF2B5EF4-FFF2-40B4-BE49-F238E27FC236}">
                <a16:creationId xmlns="" xmlns:a16="http://schemas.microsoft.com/office/drawing/2014/main" id="{E467DFA9-C44C-1040-86ED-E1942A792C6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457200"/>
            <a:fld id="{6B74DA93-2BB1-47DF-9D5B-44BA8AEFCBA6}" type="slidenum">
              <a:rPr lang="en-GB" smtClean="0">
                <a:solidFill>
                  <a:prstClr val="black">
                    <a:tint val="75000"/>
                  </a:prstClr>
                </a:solidFill>
              </a:rPr>
              <a:pPr defTabSz="457200"/>
              <a:t>‹#›</a:t>
            </a:fld>
            <a:endParaRPr lang="en-GB">
              <a:solidFill>
                <a:prstClr val="black">
                  <a:tint val="75000"/>
                </a:prstClr>
              </a:solidFill>
            </a:endParaRPr>
          </a:p>
        </p:txBody>
      </p:sp>
    </p:spTree>
    <p:extLst>
      <p:ext uri="{BB962C8B-B14F-4D97-AF65-F5344CB8AC3E}">
        <p14:creationId xmlns:p14="http://schemas.microsoft.com/office/powerpoint/2010/main" val="33277479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1.emf"/><Relationship Id="rId4" Type="http://schemas.openxmlformats.org/officeDocument/2006/relationships/image" Target="../media/image10.emf"/></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4.xml"/><Relationship Id="rId5" Type="http://schemas.openxmlformats.org/officeDocument/2006/relationships/hyperlink" Target="https://ogc.secure-dimensions.com/rest/services/DCS/collections/tiger_roads/items?f=stanag&amp;subjectlocation=CRS=EPSG:4326;POINT(40.75%20-74.00)&amp;access_token=11dd3b47ca9eff2da0d602fc9f207ceab79203ac" TargetMode="External"/><Relationship Id="rId4" Type="http://schemas.openxmlformats.org/officeDocument/2006/relationships/hyperlink" Target="https://ogc.secure-dimensions.com/rest/services/DCS/collections/tiger_roads/items?f=stanag&amp;access_token=11dd3b47ca9eff2da0d602fc9f207ceab79203ac"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135F3DC4-55FF-A447-B9E3-BF04D47D423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4000" y="0"/>
            <a:ext cx="12192000" cy="6858000"/>
          </a:xfrm>
          <a:prstGeom prst="rect">
            <a:avLst/>
          </a:prstGeom>
        </p:spPr>
      </p:pic>
      <p:sp>
        <p:nvSpPr>
          <p:cNvPr id="4" name="Rectangle 3">
            <a:extLst>
              <a:ext uri="{FF2B5EF4-FFF2-40B4-BE49-F238E27FC236}">
                <a16:creationId xmlns="" xmlns:a16="http://schemas.microsoft.com/office/drawing/2014/main" id="{0A2D66B0-736F-7940-AB8F-E2FED6859A5A}"/>
              </a:ext>
            </a:extLst>
          </p:cNvPr>
          <p:cNvSpPr/>
          <p:nvPr/>
        </p:nvSpPr>
        <p:spPr>
          <a:xfrm>
            <a:off x="0" y="294020"/>
            <a:ext cx="9144000" cy="1897811"/>
          </a:xfrm>
          <a:prstGeom prst="rect">
            <a:avLst/>
          </a:prstGeom>
          <a:solidFill>
            <a:srgbClr val="115989">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4000" dirty="0" smtClean="0">
              <a:solidFill>
                <a:prstClr val="white"/>
              </a:solidFill>
              <a:latin typeface="Calibri Light" panose="020F0302020204030204"/>
            </a:endParaRPr>
          </a:p>
          <a:p>
            <a:pPr algn="ctr" defTabSz="457200"/>
            <a:r>
              <a:rPr lang="en-US" sz="4000" dirty="0" smtClean="0">
                <a:solidFill>
                  <a:prstClr val="white"/>
                </a:solidFill>
                <a:latin typeface="Calibri Light" panose="020F0302020204030204"/>
              </a:rPr>
              <a:t>Data-Centric </a:t>
            </a:r>
            <a:r>
              <a:rPr lang="en-US" sz="4000" dirty="0">
                <a:solidFill>
                  <a:prstClr val="white"/>
                </a:solidFill>
                <a:latin typeface="Calibri Light" panose="020F0302020204030204"/>
              </a:rPr>
              <a:t>Security</a:t>
            </a:r>
          </a:p>
        </p:txBody>
      </p:sp>
      <p:pic>
        <p:nvPicPr>
          <p:cNvPr id="6" name="Picture 5">
            <a:extLst>
              <a:ext uri="{FF2B5EF4-FFF2-40B4-BE49-F238E27FC236}">
                <a16:creationId xmlns="" xmlns:a16="http://schemas.microsoft.com/office/drawing/2014/main" id="{C8E149C4-7DA9-5740-B6CC-EEF9C5CC3940}"/>
              </a:ext>
            </a:extLst>
          </p:cNvPr>
          <p:cNvPicPr>
            <a:picLocks noChangeAspect="1"/>
          </p:cNvPicPr>
          <p:nvPr/>
        </p:nvPicPr>
        <p:blipFill>
          <a:blip r:embed="rId4">
            <a:duotone>
              <a:prstClr val="black"/>
              <a:schemeClr val="accent1">
                <a:tint val="45000"/>
                <a:satMod val="400000"/>
              </a:schemeClr>
            </a:duotone>
          </a:blip>
          <a:stretch>
            <a:fillRect/>
          </a:stretch>
        </p:blipFill>
        <p:spPr>
          <a:xfrm>
            <a:off x="3486388" y="2898473"/>
            <a:ext cx="1925999" cy="1955630"/>
          </a:xfrm>
          <a:prstGeom prst="rect">
            <a:avLst/>
          </a:prstGeom>
        </p:spPr>
      </p:pic>
      <p:pic>
        <p:nvPicPr>
          <p:cNvPr id="8" name="Picture 7">
            <a:extLst>
              <a:ext uri="{FF2B5EF4-FFF2-40B4-BE49-F238E27FC236}">
                <a16:creationId xmlns="" xmlns:a16="http://schemas.microsoft.com/office/drawing/2014/main" id="{3216CFE4-E45F-DF40-BAEB-52B61A215979}"/>
              </a:ext>
            </a:extLst>
          </p:cNvPr>
          <p:cNvPicPr>
            <a:picLocks noChangeAspect="1"/>
          </p:cNvPicPr>
          <p:nvPr/>
        </p:nvPicPr>
        <p:blipFill>
          <a:blip r:embed="rId5">
            <a:duotone>
              <a:schemeClr val="accent5">
                <a:shade val="45000"/>
                <a:satMod val="135000"/>
              </a:schemeClr>
              <a:prstClr val="white"/>
            </a:duotone>
          </a:blip>
          <a:stretch>
            <a:fillRect/>
          </a:stretch>
        </p:blipFill>
        <p:spPr>
          <a:xfrm>
            <a:off x="6151949" y="2928104"/>
            <a:ext cx="1925999" cy="1925999"/>
          </a:xfrm>
          <a:prstGeom prst="rect">
            <a:avLst/>
          </a:prstGeom>
        </p:spPr>
      </p:pic>
      <p:sp>
        <p:nvSpPr>
          <p:cNvPr id="10" name="Rectangle 9">
            <a:extLst>
              <a:ext uri="{FF2B5EF4-FFF2-40B4-BE49-F238E27FC236}">
                <a16:creationId xmlns="" xmlns:a16="http://schemas.microsoft.com/office/drawing/2014/main" id="{9949E77F-F9CA-DF41-8DD2-A9411F0E4881}"/>
              </a:ext>
            </a:extLst>
          </p:cNvPr>
          <p:cNvSpPr/>
          <p:nvPr/>
        </p:nvSpPr>
        <p:spPr>
          <a:xfrm>
            <a:off x="3583091" y="4910153"/>
            <a:ext cx="1732592" cy="1040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dirty="0">
                <a:solidFill>
                  <a:prstClr val="white"/>
                </a:solidFill>
              </a:rPr>
              <a:t>OGC API- Features &amp; </a:t>
            </a:r>
          </a:p>
          <a:p>
            <a:pPr algn="ctr" defTabSz="457200"/>
            <a:r>
              <a:rPr lang="en-US" sz="2400" dirty="0">
                <a:solidFill>
                  <a:prstClr val="white"/>
                </a:solidFill>
              </a:rPr>
              <a:t>Proxies</a:t>
            </a:r>
          </a:p>
        </p:txBody>
      </p:sp>
      <p:sp>
        <p:nvSpPr>
          <p:cNvPr id="11" name="Rectangle 10">
            <a:extLst>
              <a:ext uri="{FF2B5EF4-FFF2-40B4-BE49-F238E27FC236}">
                <a16:creationId xmlns="" xmlns:a16="http://schemas.microsoft.com/office/drawing/2014/main" id="{BC35E653-2D1B-BA4A-94DE-E6605F8ADE69}"/>
              </a:ext>
            </a:extLst>
          </p:cNvPr>
          <p:cNvSpPr/>
          <p:nvPr/>
        </p:nvSpPr>
        <p:spPr>
          <a:xfrm>
            <a:off x="6248652" y="4854103"/>
            <a:ext cx="1732592" cy="655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dirty="0">
                <a:solidFill>
                  <a:prstClr val="white"/>
                </a:solidFill>
              </a:rPr>
              <a:t>STANAG</a:t>
            </a:r>
          </a:p>
        </p:txBody>
      </p:sp>
      <p:pic>
        <p:nvPicPr>
          <p:cNvPr id="12" name="Picture 11">
            <a:extLst>
              <a:ext uri="{FF2B5EF4-FFF2-40B4-BE49-F238E27FC236}">
                <a16:creationId xmlns="" xmlns:a16="http://schemas.microsoft.com/office/drawing/2014/main" id="{7BCCE500-230C-BD43-8CC2-F9A505EA9960}"/>
              </a:ext>
            </a:extLst>
          </p:cNvPr>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a:ext>
            </a:extLst>
          </a:blip>
          <a:srcRect l="15856" t="21" r="15856" b="31014"/>
          <a:stretch/>
        </p:blipFill>
        <p:spPr>
          <a:xfrm>
            <a:off x="281967" y="2898473"/>
            <a:ext cx="2468880" cy="2011680"/>
          </a:xfrm>
          <a:prstGeom prst="rect">
            <a:avLst/>
          </a:prstGeom>
        </p:spPr>
      </p:pic>
      <p:sp>
        <p:nvSpPr>
          <p:cNvPr id="13" name="Rectangle 12">
            <a:extLst>
              <a:ext uri="{FF2B5EF4-FFF2-40B4-BE49-F238E27FC236}">
                <a16:creationId xmlns="" xmlns:a16="http://schemas.microsoft.com/office/drawing/2014/main" id="{FCBE023B-6621-634E-9BBC-94827C8C3780}"/>
              </a:ext>
            </a:extLst>
          </p:cNvPr>
          <p:cNvSpPr/>
          <p:nvPr/>
        </p:nvSpPr>
        <p:spPr>
          <a:xfrm>
            <a:off x="454451" y="4910153"/>
            <a:ext cx="2123911" cy="1040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dirty="0">
                <a:solidFill>
                  <a:prstClr val="white"/>
                </a:solidFill>
              </a:rPr>
              <a:t>Digital Signatures &amp; Encryption</a:t>
            </a:r>
          </a:p>
        </p:txBody>
      </p:sp>
      <p:pic>
        <p:nvPicPr>
          <p:cNvPr id="15" name="Picture 14">
            <a:extLst>
              <a:ext uri="{FF2B5EF4-FFF2-40B4-BE49-F238E27FC236}">
                <a16:creationId xmlns="" xmlns:a16="http://schemas.microsoft.com/office/drawing/2014/main" id="{CB9091B4-38F3-B040-93E5-1DAFA556966D}"/>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a:ext>
            </a:extLst>
          </a:blip>
          <a:srcRect b="31976"/>
          <a:stretch/>
        </p:blipFill>
        <p:spPr>
          <a:xfrm>
            <a:off x="2998941" y="2858840"/>
            <a:ext cx="3001617" cy="2103120"/>
          </a:xfrm>
          <a:prstGeom prst="rect">
            <a:avLst/>
          </a:prstGeom>
        </p:spPr>
      </p:pic>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1312" y="0"/>
            <a:ext cx="7296150" cy="1074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82525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2418DD-87D9-854C-98DA-75E41C08D073}"/>
              </a:ext>
            </a:extLst>
          </p:cNvPr>
          <p:cNvSpPr>
            <a:spLocks noGrp="1"/>
          </p:cNvSpPr>
          <p:nvPr>
            <p:ph type="title"/>
          </p:nvPr>
        </p:nvSpPr>
        <p:spPr/>
        <p:txBody>
          <a:bodyPr/>
          <a:lstStyle/>
          <a:p>
            <a:r>
              <a:rPr lang="en-US" dirty="0"/>
              <a:t>Encountered Challenges</a:t>
            </a:r>
          </a:p>
        </p:txBody>
      </p:sp>
      <p:sp>
        <p:nvSpPr>
          <p:cNvPr id="3" name="Content Placeholder 2">
            <a:extLst>
              <a:ext uri="{FF2B5EF4-FFF2-40B4-BE49-F238E27FC236}">
                <a16:creationId xmlns="" xmlns:a16="http://schemas.microsoft.com/office/drawing/2014/main" id="{7092F4AE-CA13-7D47-A546-87E4497BF6F7}"/>
              </a:ext>
            </a:extLst>
          </p:cNvPr>
          <p:cNvSpPr>
            <a:spLocks noGrp="1"/>
          </p:cNvSpPr>
          <p:nvPr>
            <p:ph idx="1"/>
          </p:nvPr>
        </p:nvSpPr>
        <p:spPr/>
        <p:txBody>
          <a:bodyPr/>
          <a:lstStyle/>
          <a:p>
            <a:r>
              <a:rPr lang="en-US" dirty="0"/>
              <a:t>No support for NATO standards in current code lists</a:t>
            </a:r>
          </a:p>
          <a:p>
            <a:r>
              <a:rPr lang="en-US" dirty="0"/>
              <a:t>STANAG 4778 is a container format (encrypted + metadata)</a:t>
            </a:r>
          </a:p>
          <a:p>
            <a:pPr lvl="1"/>
            <a:r>
              <a:rPr lang="en-US" dirty="0"/>
              <a:t>Two encodings to be specified</a:t>
            </a:r>
          </a:p>
          <a:p>
            <a:pPr lvl="2"/>
            <a:r>
              <a:rPr lang="en-US" dirty="0"/>
              <a:t>Container</a:t>
            </a:r>
          </a:p>
          <a:p>
            <a:pPr lvl="2"/>
            <a:r>
              <a:rPr lang="en-US" dirty="0"/>
              <a:t>Content of container</a:t>
            </a:r>
          </a:p>
          <a:p>
            <a:r>
              <a:rPr lang="en-US" dirty="0"/>
              <a:t>STANAG 4778 does not handle mix of Data Centric Security formats</a:t>
            </a:r>
          </a:p>
          <a:p>
            <a:pPr lvl="1"/>
            <a:r>
              <a:rPr lang="en-US" dirty="0"/>
              <a:t>Collections with combined DCS formats not supported</a:t>
            </a:r>
          </a:p>
          <a:p>
            <a:r>
              <a:rPr lang="en-US" dirty="0"/>
              <a:t>Key management</a:t>
            </a:r>
          </a:p>
          <a:p>
            <a:pPr lvl="1"/>
            <a:r>
              <a:rPr lang="en-US" dirty="0"/>
              <a:t>API not aware of any keys (even public keys!)</a:t>
            </a:r>
          </a:p>
          <a:p>
            <a:pPr lvl="2"/>
            <a:r>
              <a:rPr lang="en-US" dirty="0"/>
              <a:t>API cannot act on data, but only forward (no filtering etc. possible)</a:t>
            </a:r>
          </a:p>
          <a:p>
            <a:r>
              <a:rPr lang="en-US" dirty="0"/>
              <a:t>Digital signatures missing in current </a:t>
            </a:r>
            <a:r>
              <a:rPr lang="en-US" i="1" dirty="0"/>
              <a:t>WFS </a:t>
            </a:r>
            <a:r>
              <a:rPr lang="en-US" i="1" dirty="0" err="1"/>
              <a:t>FeatureCollection</a:t>
            </a:r>
            <a:r>
              <a:rPr lang="en-US" i="1" dirty="0"/>
              <a:t> </a:t>
            </a:r>
            <a:r>
              <a:rPr lang="en-US" dirty="0"/>
              <a:t>scheme (CR #614)</a:t>
            </a:r>
          </a:p>
          <a:p>
            <a:pPr lvl="1"/>
            <a:endParaRPr lang="en-US" dirty="0"/>
          </a:p>
        </p:txBody>
      </p:sp>
      <p:sp>
        <p:nvSpPr>
          <p:cNvPr id="4" name="Footer Placeholder 3">
            <a:extLst>
              <a:ext uri="{FF2B5EF4-FFF2-40B4-BE49-F238E27FC236}">
                <a16:creationId xmlns="" xmlns:a16="http://schemas.microsoft.com/office/drawing/2014/main" id="{FDB54D34-1789-EE42-8515-7991667EE9B9}"/>
              </a:ext>
            </a:extLst>
          </p:cNvPr>
          <p:cNvSpPr>
            <a:spLocks noGrp="1"/>
          </p:cNvSpPr>
          <p:nvPr>
            <p:ph type="ftr" sz="quarter" idx="11"/>
          </p:nvPr>
        </p:nvSpPr>
        <p:spPr/>
        <p:txBody>
          <a:bodyPr/>
          <a:lstStyle/>
          <a:p>
            <a:pPr>
              <a:defRPr/>
            </a:pPr>
            <a:r>
              <a:rPr lang="en-US">
                <a:solidFill>
                  <a:prstClr val="white">
                    <a:tint val="75000"/>
                  </a:prstClr>
                </a:solidFill>
              </a:rPr>
              <a:t>© 2019 Open Geospatial Consortium http://www.opengeospatial.org.</a:t>
            </a:r>
            <a:endParaRPr lang="en-US" dirty="0">
              <a:solidFill>
                <a:prstClr val="white">
                  <a:tint val="75000"/>
                </a:prstClr>
              </a:solidFill>
            </a:endParaRPr>
          </a:p>
        </p:txBody>
      </p:sp>
    </p:spTree>
    <p:extLst>
      <p:ext uri="{BB962C8B-B14F-4D97-AF65-F5344CB8AC3E}">
        <p14:creationId xmlns:p14="http://schemas.microsoft.com/office/powerpoint/2010/main" val="31903929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38A99D-DE1B-F647-B844-334B65480B1C}"/>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 xmlns:a16="http://schemas.microsoft.com/office/drawing/2014/main" id="{ECC741C4-1F25-9B46-BAA5-0E1C0A0A32F1}"/>
              </a:ext>
            </a:extLst>
          </p:cNvPr>
          <p:cNvSpPr>
            <a:spLocks noGrp="1"/>
          </p:cNvSpPr>
          <p:nvPr>
            <p:ph idx="1"/>
          </p:nvPr>
        </p:nvSpPr>
        <p:spPr/>
        <p:txBody>
          <a:bodyPr/>
          <a:lstStyle/>
          <a:p>
            <a:r>
              <a:rPr lang="en-US" dirty="0"/>
              <a:t>3 scenarios demonstrated</a:t>
            </a:r>
          </a:p>
          <a:p>
            <a:r>
              <a:rPr lang="en-US" dirty="0"/>
              <a:t>Recommendations for</a:t>
            </a:r>
          </a:p>
          <a:p>
            <a:pPr lvl="1"/>
            <a:r>
              <a:rPr lang="en-US" dirty="0"/>
              <a:t>Digital signatures</a:t>
            </a:r>
          </a:p>
          <a:p>
            <a:pPr lvl="1"/>
            <a:r>
              <a:rPr lang="en-US" dirty="0"/>
              <a:t>Media types for STANAGs</a:t>
            </a:r>
          </a:p>
          <a:p>
            <a:r>
              <a:rPr lang="en-US" dirty="0"/>
              <a:t>Future work: </a:t>
            </a:r>
          </a:p>
          <a:p>
            <a:pPr lvl="1"/>
            <a:r>
              <a:rPr lang="en-US" dirty="0"/>
              <a:t>Key management</a:t>
            </a:r>
          </a:p>
          <a:p>
            <a:pPr lvl="1"/>
            <a:r>
              <a:rPr lang="en-US" dirty="0"/>
              <a:t>Sophisticated authentication and authorization schemes</a:t>
            </a:r>
          </a:p>
          <a:p>
            <a:pPr lvl="1"/>
            <a:r>
              <a:rPr lang="en-US" dirty="0"/>
              <a:t>How to search an encrypted database?</a:t>
            </a:r>
          </a:p>
          <a:p>
            <a:pPr lvl="1"/>
            <a:r>
              <a:rPr lang="en-US" dirty="0"/>
              <a:t>Consider TDF (Trusted Data Format) and flavors</a:t>
            </a:r>
          </a:p>
          <a:p>
            <a:r>
              <a:rPr lang="en-US" dirty="0"/>
              <a:t>Future Standards Program work:</a:t>
            </a:r>
          </a:p>
          <a:p>
            <a:pPr lvl="1"/>
            <a:r>
              <a:rPr lang="en-US" dirty="0"/>
              <a:t>Container formats (multi-encodings)</a:t>
            </a:r>
          </a:p>
          <a:p>
            <a:pPr lvl="1"/>
            <a:r>
              <a:rPr lang="en-US" dirty="0"/>
              <a:t>Digital signatures</a:t>
            </a:r>
          </a:p>
        </p:txBody>
      </p:sp>
      <p:sp>
        <p:nvSpPr>
          <p:cNvPr id="4" name="Footer Placeholder 3">
            <a:extLst>
              <a:ext uri="{FF2B5EF4-FFF2-40B4-BE49-F238E27FC236}">
                <a16:creationId xmlns="" xmlns:a16="http://schemas.microsoft.com/office/drawing/2014/main" id="{D8564937-732F-CF44-A28E-7B7A8B0AF2D7}"/>
              </a:ext>
            </a:extLst>
          </p:cNvPr>
          <p:cNvSpPr>
            <a:spLocks noGrp="1"/>
          </p:cNvSpPr>
          <p:nvPr>
            <p:ph type="ftr" sz="quarter" idx="11"/>
          </p:nvPr>
        </p:nvSpPr>
        <p:spPr/>
        <p:txBody>
          <a:bodyPr/>
          <a:lstStyle/>
          <a:p>
            <a:pPr>
              <a:defRPr/>
            </a:pPr>
            <a:r>
              <a:rPr lang="en-US">
                <a:solidFill>
                  <a:prstClr val="white">
                    <a:tint val="75000"/>
                  </a:prstClr>
                </a:solidFill>
              </a:rPr>
              <a:t>© 2019 Open Geospatial Consortium http://www.opengeospatial.org.</a:t>
            </a:r>
            <a:endParaRPr lang="en-US" dirty="0">
              <a:solidFill>
                <a:prstClr val="white">
                  <a:tint val="75000"/>
                </a:prstClr>
              </a:solidFill>
            </a:endParaRPr>
          </a:p>
        </p:txBody>
      </p:sp>
    </p:spTree>
    <p:extLst>
      <p:ext uri="{BB962C8B-B14F-4D97-AF65-F5344CB8AC3E}">
        <p14:creationId xmlns:p14="http://schemas.microsoft.com/office/powerpoint/2010/main" val="30154180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683235-96C6-0A4B-8E8C-8BC915E7541A}"/>
              </a:ext>
            </a:extLst>
          </p:cNvPr>
          <p:cNvSpPr>
            <a:spLocks noGrp="1"/>
          </p:cNvSpPr>
          <p:nvPr>
            <p:ph type="title"/>
          </p:nvPr>
        </p:nvSpPr>
        <p:spPr/>
        <p:txBody>
          <a:bodyPr/>
          <a:lstStyle/>
          <a:p>
            <a:r>
              <a:rPr lang="en-US" dirty="0"/>
              <a:t>API Support </a:t>
            </a:r>
          </a:p>
        </p:txBody>
      </p:sp>
      <p:sp>
        <p:nvSpPr>
          <p:cNvPr id="3" name="Content Placeholder 2">
            <a:extLst>
              <a:ext uri="{FF2B5EF4-FFF2-40B4-BE49-F238E27FC236}">
                <a16:creationId xmlns="" xmlns:a16="http://schemas.microsoft.com/office/drawing/2014/main" id="{4B3162FB-F0CC-2E49-AF4B-DCE0946A4793}"/>
              </a:ext>
            </a:extLst>
          </p:cNvPr>
          <p:cNvSpPr>
            <a:spLocks noGrp="1"/>
          </p:cNvSpPr>
          <p:nvPr>
            <p:ph idx="1"/>
          </p:nvPr>
        </p:nvSpPr>
        <p:spPr/>
        <p:txBody>
          <a:bodyPr/>
          <a:lstStyle/>
          <a:p>
            <a:r>
              <a:rPr lang="en-US" dirty="0"/>
              <a:t>Security classification (additional metadata fields)</a:t>
            </a:r>
          </a:p>
          <a:p>
            <a:r>
              <a:rPr lang="en-US" dirty="0"/>
              <a:t>Representation of data source/origin</a:t>
            </a:r>
          </a:p>
          <a:p>
            <a:r>
              <a:rPr lang="en-US" dirty="0"/>
              <a:t>Tampering</a:t>
            </a:r>
          </a:p>
          <a:p>
            <a:r>
              <a:rPr lang="en-US" dirty="0"/>
              <a:t>Implementations that ensure “all-time” encryption</a:t>
            </a:r>
          </a:p>
        </p:txBody>
      </p:sp>
    </p:spTree>
    <p:extLst>
      <p:ext uri="{BB962C8B-B14F-4D97-AF65-F5344CB8AC3E}">
        <p14:creationId xmlns:p14="http://schemas.microsoft.com/office/powerpoint/2010/main" val="40017703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71BA4E96-D56E-6C49-80A8-410498D1C482}"/>
              </a:ext>
            </a:extLst>
          </p:cNvPr>
          <p:cNvPicPr>
            <a:picLocks noChangeAspect="1"/>
          </p:cNvPicPr>
          <p:nvPr/>
        </p:nvPicPr>
        <p:blipFill>
          <a:blip r:embed="rId3"/>
          <a:stretch>
            <a:fillRect/>
          </a:stretch>
        </p:blipFill>
        <p:spPr>
          <a:xfrm>
            <a:off x="1013604" y="767032"/>
            <a:ext cx="1803640" cy="1803640"/>
          </a:xfrm>
          <a:prstGeom prst="rect">
            <a:avLst/>
          </a:prstGeom>
        </p:spPr>
      </p:pic>
      <p:sp>
        <p:nvSpPr>
          <p:cNvPr id="5" name="Rectangle 4">
            <a:extLst>
              <a:ext uri="{FF2B5EF4-FFF2-40B4-BE49-F238E27FC236}">
                <a16:creationId xmlns="" xmlns:a16="http://schemas.microsoft.com/office/drawing/2014/main" id="{ABC9E355-DAB1-4645-A265-E74A55C20DBE}"/>
              </a:ext>
            </a:extLst>
          </p:cNvPr>
          <p:cNvSpPr/>
          <p:nvPr/>
        </p:nvSpPr>
        <p:spPr>
          <a:xfrm>
            <a:off x="1049128" y="2708695"/>
            <a:ext cx="1732592" cy="655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dirty="0">
                <a:solidFill>
                  <a:prstClr val="white"/>
                </a:solidFill>
              </a:rPr>
              <a:t>SECURED</a:t>
            </a:r>
          </a:p>
          <a:p>
            <a:pPr algn="ctr" defTabSz="457200"/>
            <a:r>
              <a:rPr lang="en-US" sz="2400" dirty="0">
                <a:solidFill>
                  <a:prstClr val="white"/>
                </a:solidFill>
              </a:rPr>
              <a:t>CONTAINER</a:t>
            </a:r>
          </a:p>
        </p:txBody>
      </p:sp>
      <p:pic>
        <p:nvPicPr>
          <p:cNvPr id="6" name="Picture 5">
            <a:extLst>
              <a:ext uri="{FF2B5EF4-FFF2-40B4-BE49-F238E27FC236}">
                <a16:creationId xmlns="" xmlns:a16="http://schemas.microsoft.com/office/drawing/2014/main" id="{3A7E0702-5E03-7E4B-B4EC-C2168DC8D947}"/>
              </a:ext>
            </a:extLst>
          </p:cNvPr>
          <p:cNvPicPr>
            <a:picLocks noChangeAspect="1"/>
          </p:cNvPicPr>
          <p:nvPr/>
        </p:nvPicPr>
        <p:blipFill>
          <a:blip r:embed="rId4"/>
          <a:stretch>
            <a:fillRect/>
          </a:stretch>
        </p:blipFill>
        <p:spPr>
          <a:xfrm>
            <a:off x="3519577" y="767032"/>
            <a:ext cx="1828800" cy="1801505"/>
          </a:xfrm>
          <a:prstGeom prst="rect">
            <a:avLst/>
          </a:prstGeom>
        </p:spPr>
      </p:pic>
      <p:sp>
        <p:nvSpPr>
          <p:cNvPr id="7" name="Rectangle 6">
            <a:extLst>
              <a:ext uri="{FF2B5EF4-FFF2-40B4-BE49-F238E27FC236}">
                <a16:creationId xmlns="" xmlns:a16="http://schemas.microsoft.com/office/drawing/2014/main" id="{099954A3-7215-3045-AE4F-A4D362940190}"/>
              </a:ext>
            </a:extLst>
          </p:cNvPr>
          <p:cNvSpPr/>
          <p:nvPr/>
        </p:nvSpPr>
        <p:spPr>
          <a:xfrm>
            <a:off x="3407433" y="2708695"/>
            <a:ext cx="2018581" cy="655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dirty="0">
                <a:solidFill>
                  <a:prstClr val="white"/>
                </a:solidFill>
              </a:rPr>
              <a:t>NATO STANAG</a:t>
            </a:r>
          </a:p>
          <a:p>
            <a:pPr algn="ctr" defTabSz="457200"/>
            <a:r>
              <a:rPr lang="en-US" sz="2400" dirty="0">
                <a:solidFill>
                  <a:prstClr val="white"/>
                </a:solidFill>
              </a:rPr>
              <a:t>4778, 4774</a:t>
            </a:r>
          </a:p>
        </p:txBody>
      </p:sp>
      <p:pic>
        <p:nvPicPr>
          <p:cNvPr id="8" name="Picture 7">
            <a:extLst>
              <a:ext uri="{FF2B5EF4-FFF2-40B4-BE49-F238E27FC236}">
                <a16:creationId xmlns="" xmlns:a16="http://schemas.microsoft.com/office/drawing/2014/main" id="{3C5E83FD-DEC3-B049-AF58-A17D15215973}"/>
              </a:ext>
            </a:extLst>
          </p:cNvPr>
          <p:cNvPicPr>
            <a:picLocks noChangeAspect="1"/>
          </p:cNvPicPr>
          <p:nvPr/>
        </p:nvPicPr>
        <p:blipFill>
          <a:blip r:embed="rId5"/>
          <a:stretch>
            <a:fillRect/>
          </a:stretch>
        </p:blipFill>
        <p:spPr>
          <a:xfrm>
            <a:off x="6016203" y="767031"/>
            <a:ext cx="1800000" cy="1800000"/>
          </a:xfrm>
          <a:prstGeom prst="rect">
            <a:avLst/>
          </a:prstGeom>
        </p:spPr>
      </p:pic>
      <p:sp>
        <p:nvSpPr>
          <p:cNvPr id="9" name="Rectangle 8">
            <a:extLst>
              <a:ext uri="{FF2B5EF4-FFF2-40B4-BE49-F238E27FC236}">
                <a16:creationId xmlns="" xmlns:a16="http://schemas.microsoft.com/office/drawing/2014/main" id="{D17F36A1-3CB2-A64F-8632-433552D4DED8}"/>
              </a:ext>
            </a:extLst>
          </p:cNvPr>
          <p:cNvSpPr/>
          <p:nvPr/>
        </p:nvSpPr>
        <p:spPr>
          <a:xfrm>
            <a:off x="5806891" y="2708696"/>
            <a:ext cx="1939628" cy="655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dirty="0">
                <a:solidFill>
                  <a:prstClr val="white"/>
                </a:solidFill>
              </a:rPr>
              <a:t>FEATURE</a:t>
            </a:r>
          </a:p>
          <a:p>
            <a:pPr algn="ctr" defTabSz="457200"/>
            <a:r>
              <a:rPr lang="en-US" sz="2400" dirty="0">
                <a:solidFill>
                  <a:prstClr val="white"/>
                </a:solidFill>
              </a:rPr>
              <a:t>COLLECTION</a:t>
            </a:r>
          </a:p>
        </p:txBody>
      </p:sp>
      <p:sp>
        <p:nvSpPr>
          <p:cNvPr id="10" name="TextBox 9">
            <a:extLst>
              <a:ext uri="{FF2B5EF4-FFF2-40B4-BE49-F238E27FC236}">
                <a16:creationId xmlns="" xmlns:a16="http://schemas.microsoft.com/office/drawing/2014/main" id="{DFFC5F10-3E89-A042-A42D-55CC7979BA50}"/>
              </a:ext>
            </a:extLst>
          </p:cNvPr>
          <p:cNvSpPr txBox="1"/>
          <p:nvPr/>
        </p:nvSpPr>
        <p:spPr>
          <a:xfrm>
            <a:off x="909170" y="4386781"/>
            <a:ext cx="7475829" cy="1938992"/>
          </a:xfrm>
          <a:prstGeom prst="rect">
            <a:avLst/>
          </a:prstGeom>
          <a:noFill/>
        </p:spPr>
        <p:txBody>
          <a:bodyPr wrap="none" rtlCol="0">
            <a:spAutoFit/>
          </a:bodyPr>
          <a:lstStyle/>
          <a:p>
            <a:pPr defTabSz="457200"/>
            <a:r>
              <a:rPr lang="de-DE" sz="2400" dirty="0">
                <a:solidFill>
                  <a:prstClr val="white"/>
                </a:solidFill>
              </a:rPr>
              <a:t>STANAG 4778: Information on Standard </a:t>
            </a:r>
            <a:r>
              <a:rPr lang="de-DE" sz="2400" dirty="0" err="1">
                <a:solidFill>
                  <a:prstClr val="white"/>
                </a:solidFill>
              </a:rPr>
              <a:t>Metadata</a:t>
            </a:r>
            <a:r>
              <a:rPr lang="de-DE" sz="2400" dirty="0">
                <a:solidFill>
                  <a:prstClr val="white"/>
                </a:solidFill>
              </a:rPr>
              <a:t> Binding</a:t>
            </a:r>
          </a:p>
          <a:p>
            <a:pPr defTabSz="457200"/>
            <a:endParaRPr lang="de-DE" sz="2400" dirty="0">
              <a:solidFill>
                <a:prstClr val="white"/>
              </a:solidFill>
            </a:endParaRPr>
          </a:p>
          <a:p>
            <a:pPr defTabSz="457200"/>
            <a:r>
              <a:rPr lang="de-DE" sz="2400" dirty="0">
                <a:solidFill>
                  <a:prstClr val="white"/>
                </a:solidFill>
              </a:rPr>
              <a:t>STANAG 4774: </a:t>
            </a:r>
            <a:r>
              <a:rPr lang="de-DE" sz="2400" dirty="0" err="1">
                <a:solidFill>
                  <a:prstClr val="white"/>
                </a:solidFill>
              </a:rPr>
              <a:t>Confidentiality</a:t>
            </a:r>
            <a:r>
              <a:rPr lang="de-DE" sz="2400" dirty="0">
                <a:solidFill>
                  <a:prstClr val="white"/>
                </a:solidFill>
              </a:rPr>
              <a:t> </a:t>
            </a:r>
            <a:r>
              <a:rPr lang="de-DE" sz="2400" dirty="0" err="1">
                <a:solidFill>
                  <a:prstClr val="white"/>
                </a:solidFill>
              </a:rPr>
              <a:t>Metadata</a:t>
            </a:r>
            <a:r>
              <a:rPr lang="de-DE" sz="2400" dirty="0">
                <a:solidFill>
                  <a:prstClr val="white"/>
                </a:solidFill>
              </a:rPr>
              <a:t> Label Syntax</a:t>
            </a:r>
            <a:br>
              <a:rPr lang="de-DE" sz="2400" dirty="0">
                <a:solidFill>
                  <a:prstClr val="white"/>
                </a:solidFill>
              </a:rPr>
            </a:br>
            <a:r>
              <a:rPr lang="de-DE" sz="2400" dirty="0">
                <a:solidFill>
                  <a:prstClr val="white"/>
                </a:solidFill>
              </a:rPr>
              <a:t/>
            </a:r>
            <a:br>
              <a:rPr lang="de-DE" sz="2400" dirty="0">
                <a:solidFill>
                  <a:prstClr val="white"/>
                </a:solidFill>
              </a:rPr>
            </a:br>
            <a:r>
              <a:rPr lang="en-US" sz="2400" dirty="0">
                <a:solidFill>
                  <a:prstClr val="white"/>
                </a:solidFill>
              </a:rPr>
              <a:t>permit the sharing of sensitive information between allies</a:t>
            </a:r>
          </a:p>
        </p:txBody>
      </p:sp>
    </p:spTree>
    <p:extLst>
      <p:ext uri="{BB962C8B-B14F-4D97-AF65-F5344CB8AC3E}">
        <p14:creationId xmlns:p14="http://schemas.microsoft.com/office/powerpoint/2010/main" val="23153894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521D5AE-16C0-C146-9A80-8F30691F696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3850" y="1538677"/>
            <a:ext cx="8496300" cy="4089400"/>
          </a:xfrm>
          <a:prstGeom prst="rect">
            <a:avLst/>
          </a:prstGeom>
        </p:spPr>
      </p:pic>
      <p:sp>
        <p:nvSpPr>
          <p:cNvPr id="4" name="Title 3">
            <a:extLst>
              <a:ext uri="{FF2B5EF4-FFF2-40B4-BE49-F238E27FC236}">
                <a16:creationId xmlns="" xmlns:a16="http://schemas.microsoft.com/office/drawing/2014/main" id="{B57B7DA6-583D-C849-9875-CEC0394737FF}"/>
              </a:ext>
            </a:extLst>
          </p:cNvPr>
          <p:cNvSpPr>
            <a:spLocks noGrp="1"/>
          </p:cNvSpPr>
          <p:nvPr>
            <p:ph type="title"/>
          </p:nvPr>
        </p:nvSpPr>
        <p:spPr/>
        <p:txBody>
          <a:bodyPr/>
          <a:lstStyle/>
          <a:p>
            <a:r>
              <a:rPr lang="en-US" dirty="0"/>
              <a:t>STANAG 4778 and 4774</a:t>
            </a:r>
          </a:p>
        </p:txBody>
      </p:sp>
    </p:spTree>
    <p:extLst>
      <p:ext uri="{BB962C8B-B14F-4D97-AF65-F5344CB8AC3E}">
        <p14:creationId xmlns:p14="http://schemas.microsoft.com/office/powerpoint/2010/main" val="35389857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D2A7E8-E86C-2C44-855B-4DF5B2C667E7}"/>
              </a:ext>
            </a:extLst>
          </p:cNvPr>
          <p:cNvSpPr>
            <a:spLocks noGrp="1"/>
          </p:cNvSpPr>
          <p:nvPr>
            <p:ph type="title"/>
          </p:nvPr>
        </p:nvSpPr>
        <p:spPr/>
        <p:txBody>
          <a:bodyPr/>
          <a:lstStyle/>
          <a:p>
            <a:r>
              <a:rPr lang="en-GB" dirty="0"/>
              <a:t>Implementation Alternatives</a:t>
            </a:r>
            <a:endParaRPr lang="en-US" dirty="0"/>
          </a:p>
        </p:txBody>
      </p:sp>
      <p:sp>
        <p:nvSpPr>
          <p:cNvPr id="3" name="Text Placeholder 4">
            <a:extLst>
              <a:ext uri="{FF2B5EF4-FFF2-40B4-BE49-F238E27FC236}">
                <a16:creationId xmlns="" xmlns:a16="http://schemas.microsoft.com/office/drawing/2014/main" id="{48180CD5-6534-E443-8613-DD28A57F262B}"/>
              </a:ext>
            </a:extLst>
          </p:cNvPr>
          <p:cNvSpPr txBox="1">
            <a:spLocks/>
          </p:cNvSpPr>
          <p:nvPr/>
        </p:nvSpPr>
        <p:spPr>
          <a:xfrm>
            <a:off x="604406" y="1536942"/>
            <a:ext cx="3868340" cy="82391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dirty="0">
                <a:solidFill>
                  <a:prstClr val="white"/>
                </a:solidFill>
              </a:rPr>
              <a:t>From a “vanilla” </a:t>
            </a:r>
            <a:r>
              <a:rPr lang="en-GB" dirty="0" err="1">
                <a:solidFill>
                  <a:prstClr val="white"/>
                </a:solidFill>
              </a:rPr>
              <a:t>FeatureCollection</a:t>
            </a:r>
            <a:r>
              <a:rPr lang="en-GB" dirty="0">
                <a:solidFill>
                  <a:prstClr val="white"/>
                </a:solidFill>
              </a:rPr>
              <a:t> to DCS</a:t>
            </a:r>
          </a:p>
        </p:txBody>
      </p:sp>
      <p:sp>
        <p:nvSpPr>
          <p:cNvPr id="4" name="Text Placeholder 6">
            <a:extLst>
              <a:ext uri="{FF2B5EF4-FFF2-40B4-BE49-F238E27FC236}">
                <a16:creationId xmlns="" xmlns:a16="http://schemas.microsoft.com/office/drawing/2014/main" id="{471BCCC3-29D0-B146-812C-C67368178B93}"/>
              </a:ext>
            </a:extLst>
          </p:cNvPr>
          <p:cNvSpPr txBox="1">
            <a:spLocks/>
          </p:cNvSpPr>
          <p:nvPr/>
        </p:nvSpPr>
        <p:spPr>
          <a:xfrm>
            <a:off x="4708361" y="1522038"/>
            <a:ext cx="3887391" cy="82391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dirty="0">
                <a:solidFill>
                  <a:prstClr val="white"/>
                </a:solidFill>
              </a:rPr>
              <a:t>DCS Objects inside a </a:t>
            </a:r>
            <a:r>
              <a:rPr lang="en-GB" dirty="0" err="1">
                <a:solidFill>
                  <a:prstClr val="white"/>
                </a:solidFill>
              </a:rPr>
              <a:t>FeatureCollection</a:t>
            </a:r>
            <a:endParaRPr lang="en-GB" dirty="0">
              <a:solidFill>
                <a:prstClr val="white"/>
              </a:solidFill>
            </a:endParaRPr>
          </a:p>
        </p:txBody>
      </p:sp>
      <p:pic>
        <p:nvPicPr>
          <p:cNvPr id="5" name="Content Placeholder 7">
            <a:extLst>
              <a:ext uri="{FF2B5EF4-FFF2-40B4-BE49-F238E27FC236}">
                <a16:creationId xmlns="" xmlns:a16="http://schemas.microsoft.com/office/drawing/2014/main" id="{F78F2CB2-BDD2-D44D-8E2E-7EDEBCFDF396}"/>
              </a:ext>
            </a:extLst>
          </p:cNvPr>
          <p:cNvPicPr>
            <a:picLocks noChangeAspect="1"/>
          </p:cNvPicPr>
          <p:nvPr/>
        </p:nvPicPr>
        <p:blipFill>
          <a:blip r:embed="rId2"/>
          <a:stretch>
            <a:fillRect/>
          </a:stretch>
        </p:blipFill>
        <p:spPr>
          <a:xfrm>
            <a:off x="457200" y="2360854"/>
            <a:ext cx="4040188" cy="3579330"/>
          </a:xfrm>
          <a:prstGeom prst="rect">
            <a:avLst/>
          </a:prstGeom>
        </p:spPr>
      </p:pic>
      <p:pic>
        <p:nvPicPr>
          <p:cNvPr id="6" name="Content Placeholder 12">
            <a:extLst>
              <a:ext uri="{FF2B5EF4-FFF2-40B4-BE49-F238E27FC236}">
                <a16:creationId xmlns="" xmlns:a16="http://schemas.microsoft.com/office/drawing/2014/main" id="{873E38B0-696D-DA40-A335-52EAF6895C6A}"/>
              </a:ext>
            </a:extLst>
          </p:cNvPr>
          <p:cNvPicPr>
            <a:picLocks noChangeAspect="1"/>
          </p:cNvPicPr>
          <p:nvPr/>
        </p:nvPicPr>
        <p:blipFill>
          <a:blip r:embed="rId3"/>
          <a:stretch>
            <a:fillRect/>
          </a:stretch>
        </p:blipFill>
        <p:spPr>
          <a:xfrm>
            <a:off x="4631170" y="2360854"/>
            <a:ext cx="4041775" cy="2906811"/>
          </a:xfrm>
          <a:prstGeom prst="rect">
            <a:avLst/>
          </a:prstGeom>
        </p:spPr>
      </p:pic>
    </p:spTree>
    <p:extLst>
      <p:ext uri="{BB962C8B-B14F-4D97-AF65-F5344CB8AC3E}">
        <p14:creationId xmlns:p14="http://schemas.microsoft.com/office/powerpoint/2010/main" val="75560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91FE49-A1B6-EF44-8A1D-FB793BAC876D}"/>
              </a:ext>
            </a:extLst>
          </p:cNvPr>
          <p:cNvSpPr>
            <a:spLocks noGrp="1"/>
          </p:cNvSpPr>
          <p:nvPr>
            <p:ph type="title"/>
          </p:nvPr>
        </p:nvSpPr>
        <p:spPr>
          <a:xfrm>
            <a:off x="628650" y="102376"/>
            <a:ext cx="7886700" cy="1325563"/>
          </a:xfrm>
        </p:spPr>
        <p:txBody>
          <a:bodyPr/>
          <a:lstStyle/>
          <a:p>
            <a:r>
              <a:rPr lang="en-GB" dirty="0"/>
              <a:t>TB15 DCS Demonstration</a:t>
            </a:r>
            <a:br>
              <a:rPr lang="en-GB" dirty="0"/>
            </a:br>
            <a:r>
              <a:rPr lang="en-GB" dirty="0"/>
              <a:t>Users and Features</a:t>
            </a:r>
            <a:endParaRPr lang="en-US" dirty="0"/>
          </a:p>
        </p:txBody>
      </p:sp>
      <p:sp>
        <p:nvSpPr>
          <p:cNvPr id="3" name="Footer Placeholder 2">
            <a:extLst>
              <a:ext uri="{FF2B5EF4-FFF2-40B4-BE49-F238E27FC236}">
                <a16:creationId xmlns="" xmlns:a16="http://schemas.microsoft.com/office/drawing/2014/main" id="{82F5355A-FB0F-6A43-BF66-07DF04B6B1E4}"/>
              </a:ext>
            </a:extLst>
          </p:cNvPr>
          <p:cNvSpPr>
            <a:spLocks noGrp="1"/>
          </p:cNvSpPr>
          <p:nvPr>
            <p:ph type="ftr" sz="quarter" idx="11"/>
          </p:nvPr>
        </p:nvSpPr>
        <p:spPr/>
        <p:txBody>
          <a:bodyPr/>
          <a:lstStyle/>
          <a:p>
            <a:pPr>
              <a:defRPr/>
            </a:pPr>
            <a:r>
              <a:rPr lang="en-US">
                <a:solidFill>
                  <a:prstClr val="white">
                    <a:tint val="75000"/>
                  </a:prstClr>
                </a:solidFill>
              </a:rPr>
              <a:t>© 2019 Open Geospatial Consortium http://www.opengeospatial.org.</a:t>
            </a:r>
            <a:endParaRPr lang="en-US" dirty="0">
              <a:solidFill>
                <a:prstClr val="white">
                  <a:tint val="75000"/>
                </a:prstClr>
              </a:solidFill>
            </a:endParaRPr>
          </a:p>
        </p:txBody>
      </p:sp>
      <p:sp>
        <p:nvSpPr>
          <p:cNvPr id="4" name="Text Placeholder 4">
            <a:extLst>
              <a:ext uri="{FF2B5EF4-FFF2-40B4-BE49-F238E27FC236}">
                <a16:creationId xmlns="" xmlns:a16="http://schemas.microsoft.com/office/drawing/2014/main" id="{100FD050-8951-AB45-99F0-51B8ED270947}"/>
              </a:ext>
            </a:extLst>
          </p:cNvPr>
          <p:cNvSpPr txBox="1">
            <a:spLocks/>
          </p:cNvSpPr>
          <p:nvPr/>
        </p:nvSpPr>
        <p:spPr>
          <a:xfrm>
            <a:off x="457200" y="1341438"/>
            <a:ext cx="4040188" cy="63976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dirty="0">
                <a:solidFill>
                  <a:prstClr val="white"/>
                </a:solidFill>
              </a:rPr>
              <a:t>Demo users and their fictitious clearance</a:t>
            </a:r>
          </a:p>
        </p:txBody>
      </p:sp>
      <p:graphicFrame>
        <p:nvGraphicFramePr>
          <p:cNvPr id="5" name="Content Placeholder 2">
            <a:extLst>
              <a:ext uri="{FF2B5EF4-FFF2-40B4-BE49-F238E27FC236}">
                <a16:creationId xmlns="" xmlns:a16="http://schemas.microsoft.com/office/drawing/2014/main" id="{565BE014-7109-1846-B327-3F46AC381EBA}"/>
              </a:ext>
            </a:extLst>
          </p:cNvPr>
          <p:cNvGraphicFramePr>
            <a:graphicFrameLocks/>
          </p:cNvGraphicFramePr>
          <p:nvPr/>
        </p:nvGraphicFramePr>
        <p:xfrm>
          <a:off x="457200" y="1981200"/>
          <a:ext cx="3651662" cy="1854200"/>
        </p:xfrm>
        <a:graphic>
          <a:graphicData uri="http://schemas.openxmlformats.org/drawingml/2006/table">
            <a:tbl>
              <a:tblPr firstRow="1" bandRow="1">
                <a:tableStyleId>{073A0DAA-6AF3-43AB-8588-CEC1D06C72B9}</a:tableStyleId>
              </a:tblPr>
              <a:tblGrid>
                <a:gridCol w="1825831">
                  <a:extLst>
                    <a:ext uri="{9D8B030D-6E8A-4147-A177-3AD203B41FA5}">
                      <a16:colId xmlns="" xmlns:a16="http://schemas.microsoft.com/office/drawing/2014/main" val="1687361966"/>
                    </a:ext>
                  </a:extLst>
                </a:gridCol>
                <a:gridCol w="1825831">
                  <a:extLst>
                    <a:ext uri="{9D8B030D-6E8A-4147-A177-3AD203B41FA5}">
                      <a16:colId xmlns="" xmlns:a16="http://schemas.microsoft.com/office/drawing/2014/main" val="1831170713"/>
                    </a:ext>
                  </a:extLst>
                </a:gridCol>
              </a:tblGrid>
              <a:tr h="370840">
                <a:tc>
                  <a:txBody>
                    <a:bodyPr/>
                    <a:lstStyle/>
                    <a:p>
                      <a:r>
                        <a:rPr lang="en-GB" dirty="0"/>
                        <a:t>Username</a:t>
                      </a:r>
                    </a:p>
                  </a:txBody>
                  <a:tcPr/>
                </a:tc>
                <a:tc>
                  <a:txBody>
                    <a:bodyPr/>
                    <a:lstStyle/>
                    <a:p>
                      <a:r>
                        <a:rPr lang="en-GB" dirty="0"/>
                        <a:t>Clearance</a:t>
                      </a:r>
                    </a:p>
                  </a:txBody>
                  <a:tcPr/>
                </a:tc>
                <a:extLst>
                  <a:ext uri="{0D108BD9-81ED-4DB2-BD59-A6C34878D82A}">
                    <a16:rowId xmlns="" xmlns:a16="http://schemas.microsoft.com/office/drawing/2014/main" val="3287598169"/>
                  </a:ext>
                </a:extLst>
              </a:tr>
              <a:tr h="370840">
                <a:tc>
                  <a:txBody>
                    <a:bodyPr/>
                    <a:lstStyle/>
                    <a:p>
                      <a:r>
                        <a:rPr lang="en-GB" dirty="0"/>
                        <a:t>jane</a:t>
                      </a:r>
                    </a:p>
                  </a:txBody>
                  <a:tcPr/>
                </a:tc>
                <a:tc>
                  <a:txBody>
                    <a:bodyPr/>
                    <a:lstStyle/>
                    <a:p>
                      <a:r>
                        <a:rPr lang="en-GB" dirty="0"/>
                        <a:t>Top secret</a:t>
                      </a:r>
                    </a:p>
                  </a:txBody>
                  <a:tcPr/>
                </a:tc>
                <a:extLst>
                  <a:ext uri="{0D108BD9-81ED-4DB2-BD59-A6C34878D82A}">
                    <a16:rowId xmlns="" xmlns:a16="http://schemas.microsoft.com/office/drawing/2014/main" val="1967596100"/>
                  </a:ext>
                </a:extLst>
              </a:tr>
              <a:tr h="370840">
                <a:tc>
                  <a:txBody>
                    <a:bodyPr/>
                    <a:lstStyle/>
                    <a:p>
                      <a:r>
                        <a:rPr lang="en-GB" dirty="0"/>
                        <a:t>bob</a:t>
                      </a:r>
                    </a:p>
                  </a:txBody>
                  <a:tcPr/>
                </a:tc>
                <a:tc>
                  <a:txBody>
                    <a:bodyPr/>
                    <a:lstStyle/>
                    <a:p>
                      <a:r>
                        <a:rPr lang="en-GB" dirty="0"/>
                        <a:t>secret</a:t>
                      </a:r>
                    </a:p>
                  </a:txBody>
                  <a:tcPr/>
                </a:tc>
                <a:extLst>
                  <a:ext uri="{0D108BD9-81ED-4DB2-BD59-A6C34878D82A}">
                    <a16:rowId xmlns="" xmlns:a16="http://schemas.microsoft.com/office/drawing/2014/main" val="1203182769"/>
                  </a:ext>
                </a:extLst>
              </a:tr>
              <a:tr h="370840">
                <a:tc>
                  <a:txBody>
                    <a:bodyPr/>
                    <a:lstStyle/>
                    <a:p>
                      <a:r>
                        <a:rPr lang="en-GB" dirty="0" err="1"/>
                        <a:t>alice</a:t>
                      </a:r>
                      <a:endParaRPr lang="en-GB" dirty="0"/>
                    </a:p>
                  </a:txBody>
                  <a:tcPr/>
                </a:tc>
                <a:tc>
                  <a:txBody>
                    <a:bodyPr/>
                    <a:lstStyle/>
                    <a:p>
                      <a:r>
                        <a:rPr lang="en-GB" dirty="0"/>
                        <a:t>classified</a:t>
                      </a:r>
                    </a:p>
                  </a:txBody>
                  <a:tcPr/>
                </a:tc>
                <a:extLst>
                  <a:ext uri="{0D108BD9-81ED-4DB2-BD59-A6C34878D82A}">
                    <a16:rowId xmlns="" xmlns:a16="http://schemas.microsoft.com/office/drawing/2014/main" val="3633083584"/>
                  </a:ext>
                </a:extLst>
              </a:tr>
              <a:tr h="370840">
                <a:tc>
                  <a:txBody>
                    <a:bodyPr/>
                    <a:lstStyle/>
                    <a:p>
                      <a:r>
                        <a:rPr lang="en-GB" dirty="0"/>
                        <a:t>joe</a:t>
                      </a:r>
                    </a:p>
                  </a:txBody>
                  <a:tcPr/>
                </a:tc>
                <a:tc>
                  <a:txBody>
                    <a:bodyPr/>
                    <a:lstStyle/>
                    <a:p>
                      <a:r>
                        <a:rPr lang="en-GB" dirty="0"/>
                        <a:t>unclassified</a:t>
                      </a:r>
                    </a:p>
                  </a:txBody>
                  <a:tcPr/>
                </a:tc>
                <a:extLst>
                  <a:ext uri="{0D108BD9-81ED-4DB2-BD59-A6C34878D82A}">
                    <a16:rowId xmlns="" xmlns:a16="http://schemas.microsoft.com/office/drawing/2014/main" val="495027075"/>
                  </a:ext>
                </a:extLst>
              </a:tr>
            </a:tbl>
          </a:graphicData>
        </a:graphic>
      </p:graphicFrame>
      <p:sp>
        <p:nvSpPr>
          <p:cNvPr id="6" name="Text Placeholder 6">
            <a:extLst>
              <a:ext uri="{FF2B5EF4-FFF2-40B4-BE49-F238E27FC236}">
                <a16:creationId xmlns="" xmlns:a16="http://schemas.microsoft.com/office/drawing/2014/main" id="{F4124FD4-DA9D-E944-AEA2-327773D8FF37}"/>
              </a:ext>
            </a:extLst>
          </p:cNvPr>
          <p:cNvSpPr txBox="1">
            <a:spLocks/>
          </p:cNvSpPr>
          <p:nvPr/>
        </p:nvSpPr>
        <p:spPr>
          <a:xfrm>
            <a:off x="4645025" y="1341438"/>
            <a:ext cx="4041775" cy="63976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dirty="0">
                <a:solidFill>
                  <a:prstClr val="white"/>
                </a:solidFill>
              </a:rPr>
              <a:t>Feature types and their fictitious classification</a:t>
            </a:r>
          </a:p>
        </p:txBody>
      </p:sp>
      <p:graphicFrame>
        <p:nvGraphicFramePr>
          <p:cNvPr id="7" name="Content Placeholder 8">
            <a:extLst>
              <a:ext uri="{FF2B5EF4-FFF2-40B4-BE49-F238E27FC236}">
                <a16:creationId xmlns="" xmlns:a16="http://schemas.microsoft.com/office/drawing/2014/main" id="{6F05A337-3236-BB4E-94C2-CC6B7509F33A}"/>
              </a:ext>
            </a:extLst>
          </p:cNvPr>
          <p:cNvGraphicFramePr>
            <a:graphicFrameLocks/>
          </p:cNvGraphicFramePr>
          <p:nvPr/>
        </p:nvGraphicFramePr>
        <p:xfrm>
          <a:off x="5035137" y="1981200"/>
          <a:ext cx="3651664" cy="1854200"/>
        </p:xfrm>
        <a:graphic>
          <a:graphicData uri="http://schemas.openxmlformats.org/drawingml/2006/table">
            <a:tbl>
              <a:tblPr firstRow="1" bandRow="1">
                <a:tableStyleId>{073A0DAA-6AF3-43AB-8588-CEC1D06C72B9}</a:tableStyleId>
              </a:tblPr>
              <a:tblGrid>
                <a:gridCol w="1825832">
                  <a:extLst>
                    <a:ext uri="{9D8B030D-6E8A-4147-A177-3AD203B41FA5}">
                      <a16:colId xmlns="" xmlns:a16="http://schemas.microsoft.com/office/drawing/2014/main" val="4106090324"/>
                    </a:ext>
                  </a:extLst>
                </a:gridCol>
                <a:gridCol w="1825832">
                  <a:extLst>
                    <a:ext uri="{9D8B030D-6E8A-4147-A177-3AD203B41FA5}">
                      <a16:colId xmlns="" xmlns:a16="http://schemas.microsoft.com/office/drawing/2014/main" val="2210381661"/>
                    </a:ext>
                  </a:extLst>
                </a:gridCol>
              </a:tblGrid>
              <a:tr h="370840">
                <a:tc>
                  <a:txBody>
                    <a:bodyPr/>
                    <a:lstStyle/>
                    <a:p>
                      <a:r>
                        <a:rPr lang="en-GB" dirty="0"/>
                        <a:t>Feature type</a:t>
                      </a:r>
                    </a:p>
                  </a:txBody>
                  <a:tcPr/>
                </a:tc>
                <a:tc>
                  <a:txBody>
                    <a:bodyPr/>
                    <a:lstStyle/>
                    <a:p>
                      <a:r>
                        <a:rPr lang="en-GB" dirty="0"/>
                        <a:t>Classification</a:t>
                      </a:r>
                    </a:p>
                  </a:txBody>
                  <a:tcPr/>
                </a:tc>
                <a:extLst>
                  <a:ext uri="{0D108BD9-81ED-4DB2-BD59-A6C34878D82A}">
                    <a16:rowId xmlns="" xmlns:a16="http://schemas.microsoft.com/office/drawing/2014/main" val="1152005889"/>
                  </a:ext>
                </a:extLst>
              </a:tr>
              <a:tr h="370840">
                <a:tc>
                  <a:txBody>
                    <a:bodyPr/>
                    <a:lstStyle/>
                    <a:p>
                      <a:r>
                        <a:rPr lang="en-GB" dirty="0" err="1"/>
                        <a:t>poly_landmarks</a:t>
                      </a:r>
                      <a:endParaRPr lang="en-GB" dirty="0"/>
                    </a:p>
                  </a:txBody>
                  <a:tcPr/>
                </a:tc>
                <a:tc>
                  <a:txBody>
                    <a:bodyPr/>
                    <a:lstStyle/>
                    <a:p>
                      <a:r>
                        <a:rPr lang="en-GB" dirty="0"/>
                        <a:t>top secret</a:t>
                      </a:r>
                    </a:p>
                  </a:txBody>
                  <a:tcPr/>
                </a:tc>
                <a:extLst>
                  <a:ext uri="{0D108BD9-81ED-4DB2-BD59-A6C34878D82A}">
                    <a16:rowId xmlns="" xmlns:a16="http://schemas.microsoft.com/office/drawing/2014/main" val="3859853988"/>
                  </a:ext>
                </a:extLst>
              </a:tr>
              <a:tr h="370840">
                <a:tc>
                  <a:txBody>
                    <a:bodyPr/>
                    <a:lstStyle/>
                    <a:p>
                      <a:r>
                        <a:rPr lang="en-GB" dirty="0"/>
                        <a:t>poi</a:t>
                      </a:r>
                    </a:p>
                  </a:txBody>
                  <a:tcPr/>
                </a:tc>
                <a:tc>
                  <a:txBody>
                    <a:bodyPr/>
                    <a:lstStyle/>
                    <a:p>
                      <a:r>
                        <a:rPr lang="en-GB" dirty="0"/>
                        <a:t>secret</a:t>
                      </a:r>
                    </a:p>
                  </a:txBody>
                  <a:tcPr/>
                </a:tc>
                <a:extLst>
                  <a:ext uri="{0D108BD9-81ED-4DB2-BD59-A6C34878D82A}">
                    <a16:rowId xmlns="" xmlns:a16="http://schemas.microsoft.com/office/drawing/2014/main" val="168511380"/>
                  </a:ext>
                </a:extLst>
              </a:tr>
              <a:tr h="370840">
                <a:tc>
                  <a:txBody>
                    <a:bodyPr/>
                    <a:lstStyle/>
                    <a:p>
                      <a:r>
                        <a:rPr lang="en-GB" dirty="0" err="1"/>
                        <a:t>tiger_roads</a:t>
                      </a:r>
                      <a:endParaRPr lang="en-GB" dirty="0"/>
                    </a:p>
                  </a:txBody>
                  <a:tcPr/>
                </a:tc>
                <a:tc>
                  <a:txBody>
                    <a:bodyPr/>
                    <a:lstStyle/>
                    <a:p>
                      <a:r>
                        <a:rPr lang="en-GB" dirty="0"/>
                        <a:t>classified</a:t>
                      </a:r>
                    </a:p>
                  </a:txBody>
                  <a:tcPr/>
                </a:tc>
                <a:extLst>
                  <a:ext uri="{0D108BD9-81ED-4DB2-BD59-A6C34878D82A}">
                    <a16:rowId xmlns="" xmlns:a16="http://schemas.microsoft.com/office/drawing/2014/main" val="3774252402"/>
                  </a:ext>
                </a:extLst>
              </a:tr>
              <a:tr h="370840">
                <a:tc>
                  <a:txBody>
                    <a:bodyPr/>
                    <a:lstStyle/>
                    <a:p>
                      <a:r>
                        <a:rPr lang="en-GB" dirty="0"/>
                        <a:t>states</a:t>
                      </a:r>
                    </a:p>
                  </a:txBody>
                  <a:tcPr/>
                </a:tc>
                <a:tc>
                  <a:txBody>
                    <a:bodyPr/>
                    <a:lstStyle/>
                    <a:p>
                      <a:r>
                        <a:rPr lang="en-GB" dirty="0"/>
                        <a:t>unclassified</a:t>
                      </a:r>
                    </a:p>
                  </a:txBody>
                  <a:tcPr/>
                </a:tc>
                <a:extLst>
                  <a:ext uri="{0D108BD9-81ED-4DB2-BD59-A6C34878D82A}">
                    <a16:rowId xmlns="" xmlns:a16="http://schemas.microsoft.com/office/drawing/2014/main" val="2702090948"/>
                  </a:ext>
                </a:extLst>
              </a:tr>
            </a:tbl>
          </a:graphicData>
        </a:graphic>
      </p:graphicFrame>
      <p:graphicFrame>
        <p:nvGraphicFramePr>
          <p:cNvPr id="8" name="Table 7">
            <a:extLst>
              <a:ext uri="{FF2B5EF4-FFF2-40B4-BE49-F238E27FC236}">
                <a16:creationId xmlns="" xmlns:a16="http://schemas.microsoft.com/office/drawing/2014/main" id="{06CECF1B-23C9-5E42-ABBC-A4338D546691}"/>
              </a:ext>
            </a:extLst>
          </p:cNvPr>
          <p:cNvGraphicFramePr>
            <a:graphicFrameLocks noGrp="1"/>
          </p:cNvGraphicFramePr>
          <p:nvPr/>
        </p:nvGraphicFramePr>
        <p:xfrm>
          <a:off x="457200" y="4421575"/>
          <a:ext cx="8229600" cy="1854200"/>
        </p:xfrm>
        <a:graphic>
          <a:graphicData uri="http://schemas.openxmlformats.org/drawingml/2006/table">
            <a:tbl>
              <a:tblPr firstRow="1" bandRow="1">
                <a:tableStyleId>{21E4AEA4-8DFA-4A89-87EB-49C32662AFE0}</a:tableStyleId>
              </a:tblPr>
              <a:tblGrid>
                <a:gridCol w="2201180">
                  <a:extLst>
                    <a:ext uri="{9D8B030D-6E8A-4147-A177-3AD203B41FA5}">
                      <a16:colId xmlns="" xmlns:a16="http://schemas.microsoft.com/office/drawing/2014/main" val="3646222650"/>
                    </a:ext>
                  </a:extLst>
                </a:gridCol>
                <a:gridCol w="1559859">
                  <a:extLst>
                    <a:ext uri="{9D8B030D-6E8A-4147-A177-3AD203B41FA5}">
                      <a16:colId xmlns="" xmlns:a16="http://schemas.microsoft.com/office/drawing/2014/main" val="1788125246"/>
                    </a:ext>
                  </a:extLst>
                </a:gridCol>
                <a:gridCol w="4468561">
                  <a:extLst>
                    <a:ext uri="{9D8B030D-6E8A-4147-A177-3AD203B41FA5}">
                      <a16:colId xmlns="" xmlns:a16="http://schemas.microsoft.com/office/drawing/2014/main" val="2028866157"/>
                    </a:ext>
                  </a:extLst>
                </a:gridCol>
              </a:tblGrid>
              <a:tr h="370840">
                <a:tc>
                  <a:txBody>
                    <a:bodyPr/>
                    <a:lstStyle/>
                    <a:p>
                      <a:r>
                        <a:rPr lang="en-GB" dirty="0"/>
                        <a:t>Username</a:t>
                      </a:r>
                    </a:p>
                  </a:txBody>
                  <a:tcPr/>
                </a:tc>
                <a:tc>
                  <a:txBody>
                    <a:bodyPr/>
                    <a:lstStyle/>
                    <a:p>
                      <a:r>
                        <a:rPr lang="en-GB" dirty="0"/>
                        <a:t>Action</a:t>
                      </a:r>
                    </a:p>
                  </a:txBody>
                  <a:tcPr/>
                </a:tc>
                <a:tc>
                  <a:txBody>
                    <a:bodyPr/>
                    <a:lstStyle/>
                    <a:p>
                      <a:r>
                        <a:rPr lang="en-GB" dirty="0"/>
                        <a:t>Feature type</a:t>
                      </a:r>
                    </a:p>
                  </a:txBody>
                  <a:tcPr/>
                </a:tc>
                <a:extLst>
                  <a:ext uri="{0D108BD9-81ED-4DB2-BD59-A6C34878D82A}">
                    <a16:rowId xmlns="" xmlns:a16="http://schemas.microsoft.com/office/drawing/2014/main" val="3140102454"/>
                  </a:ext>
                </a:extLst>
              </a:tr>
              <a:tr h="370840">
                <a:tc>
                  <a:txBody>
                    <a:bodyPr/>
                    <a:lstStyle/>
                    <a:p>
                      <a:r>
                        <a:rPr lang="en-GB" dirty="0"/>
                        <a:t>jane</a:t>
                      </a:r>
                    </a:p>
                  </a:txBody>
                  <a:tcPr/>
                </a:tc>
                <a:tc>
                  <a:txBody>
                    <a:bodyPr/>
                    <a:lstStyle/>
                    <a:p>
                      <a:r>
                        <a:rPr lang="en-GB" dirty="0"/>
                        <a:t>read</a:t>
                      </a:r>
                    </a:p>
                  </a:txBody>
                  <a:tcPr/>
                </a:tc>
                <a:tc>
                  <a:txBody>
                    <a:bodyPr/>
                    <a:lstStyle/>
                    <a:p>
                      <a:r>
                        <a:rPr lang="en-GB" dirty="0" err="1"/>
                        <a:t>poly_landmarks</a:t>
                      </a:r>
                      <a:r>
                        <a:rPr lang="en-GB" dirty="0"/>
                        <a:t>, poi, </a:t>
                      </a:r>
                      <a:r>
                        <a:rPr lang="en-GB" dirty="0" err="1"/>
                        <a:t>tiger_roads</a:t>
                      </a:r>
                      <a:r>
                        <a:rPr lang="en-GB" dirty="0"/>
                        <a:t>, states</a:t>
                      </a:r>
                    </a:p>
                  </a:txBody>
                  <a:tcPr/>
                </a:tc>
                <a:extLst>
                  <a:ext uri="{0D108BD9-81ED-4DB2-BD59-A6C34878D82A}">
                    <a16:rowId xmlns="" xmlns:a16="http://schemas.microsoft.com/office/drawing/2014/main" val="3486773578"/>
                  </a:ext>
                </a:extLst>
              </a:tr>
              <a:tr h="370840">
                <a:tc>
                  <a:txBody>
                    <a:bodyPr/>
                    <a:lstStyle/>
                    <a:p>
                      <a:r>
                        <a:rPr lang="en-GB" dirty="0"/>
                        <a:t>bob</a:t>
                      </a:r>
                    </a:p>
                  </a:txBody>
                  <a:tcPr/>
                </a:tc>
                <a:tc>
                  <a:txBody>
                    <a:bodyPr/>
                    <a:lstStyle/>
                    <a:p>
                      <a:r>
                        <a:rPr lang="en-GB" dirty="0"/>
                        <a:t>read</a:t>
                      </a:r>
                    </a:p>
                  </a:txBody>
                  <a:tcPr/>
                </a:tc>
                <a:tc>
                  <a:txBody>
                    <a:bodyPr/>
                    <a:lstStyle/>
                    <a:p>
                      <a:r>
                        <a:rPr lang="en-GB" dirty="0"/>
                        <a:t>poi, </a:t>
                      </a:r>
                      <a:r>
                        <a:rPr lang="en-GB" dirty="0" err="1"/>
                        <a:t>tiger_roads</a:t>
                      </a:r>
                      <a:r>
                        <a:rPr lang="en-GB" dirty="0"/>
                        <a:t>, states</a:t>
                      </a:r>
                    </a:p>
                  </a:txBody>
                  <a:tcPr/>
                </a:tc>
                <a:extLst>
                  <a:ext uri="{0D108BD9-81ED-4DB2-BD59-A6C34878D82A}">
                    <a16:rowId xmlns="" xmlns:a16="http://schemas.microsoft.com/office/drawing/2014/main" val="3068332551"/>
                  </a:ext>
                </a:extLst>
              </a:tr>
              <a:tr h="370840">
                <a:tc>
                  <a:txBody>
                    <a:bodyPr/>
                    <a:lstStyle/>
                    <a:p>
                      <a:r>
                        <a:rPr lang="en-GB" dirty="0" err="1"/>
                        <a:t>alice</a:t>
                      </a:r>
                      <a:endParaRPr lang="en-GB" dirty="0"/>
                    </a:p>
                  </a:txBody>
                  <a:tcPr/>
                </a:tc>
                <a:tc>
                  <a:txBody>
                    <a:bodyPr/>
                    <a:lstStyle/>
                    <a:p>
                      <a:r>
                        <a:rPr lang="en-GB" dirty="0"/>
                        <a:t>read</a:t>
                      </a:r>
                    </a:p>
                  </a:txBody>
                  <a:tcPr/>
                </a:tc>
                <a:tc>
                  <a:txBody>
                    <a:bodyPr/>
                    <a:lstStyle/>
                    <a:p>
                      <a:r>
                        <a:rPr lang="en-GB" dirty="0" err="1"/>
                        <a:t>tiger_roads</a:t>
                      </a:r>
                      <a:endParaRPr lang="en-GB" dirty="0"/>
                    </a:p>
                  </a:txBody>
                  <a:tcPr/>
                </a:tc>
                <a:extLst>
                  <a:ext uri="{0D108BD9-81ED-4DB2-BD59-A6C34878D82A}">
                    <a16:rowId xmlns="" xmlns:a16="http://schemas.microsoft.com/office/drawing/2014/main" val="1624504338"/>
                  </a:ext>
                </a:extLst>
              </a:tr>
              <a:tr h="370840">
                <a:tc>
                  <a:txBody>
                    <a:bodyPr/>
                    <a:lstStyle/>
                    <a:p>
                      <a:r>
                        <a:rPr lang="en-GB" dirty="0"/>
                        <a:t>joe</a:t>
                      </a:r>
                    </a:p>
                  </a:txBody>
                  <a:tcPr/>
                </a:tc>
                <a:tc>
                  <a:txBody>
                    <a:bodyPr/>
                    <a:lstStyle/>
                    <a:p>
                      <a:r>
                        <a:rPr lang="en-GB" dirty="0"/>
                        <a:t>read</a:t>
                      </a:r>
                    </a:p>
                  </a:txBody>
                  <a:tcPr/>
                </a:tc>
                <a:tc>
                  <a:txBody>
                    <a:bodyPr/>
                    <a:lstStyle/>
                    <a:p>
                      <a:r>
                        <a:rPr lang="en-GB" dirty="0"/>
                        <a:t>states</a:t>
                      </a:r>
                    </a:p>
                  </a:txBody>
                  <a:tcPr/>
                </a:tc>
                <a:extLst>
                  <a:ext uri="{0D108BD9-81ED-4DB2-BD59-A6C34878D82A}">
                    <a16:rowId xmlns="" xmlns:a16="http://schemas.microsoft.com/office/drawing/2014/main" val="4162670834"/>
                  </a:ext>
                </a:extLst>
              </a:tr>
            </a:tbl>
          </a:graphicData>
        </a:graphic>
      </p:graphicFrame>
      <p:sp>
        <p:nvSpPr>
          <p:cNvPr id="19" name="TextBox 18">
            <a:extLst>
              <a:ext uri="{FF2B5EF4-FFF2-40B4-BE49-F238E27FC236}">
                <a16:creationId xmlns="" xmlns:a16="http://schemas.microsoft.com/office/drawing/2014/main" id="{5CA04632-8618-524E-B002-9D034B34A0EC}"/>
              </a:ext>
            </a:extLst>
          </p:cNvPr>
          <p:cNvSpPr txBox="1"/>
          <p:nvPr/>
        </p:nvSpPr>
        <p:spPr>
          <a:xfrm>
            <a:off x="4378866" y="3835400"/>
            <a:ext cx="389850" cy="584775"/>
          </a:xfrm>
          <a:prstGeom prst="rect">
            <a:avLst/>
          </a:prstGeom>
          <a:noFill/>
        </p:spPr>
        <p:txBody>
          <a:bodyPr wrap="none" rtlCol="0">
            <a:spAutoFit/>
          </a:bodyPr>
          <a:lstStyle/>
          <a:p>
            <a:pPr defTabSz="457200"/>
            <a:r>
              <a:rPr lang="en-US" sz="3200" dirty="0">
                <a:solidFill>
                  <a:prstClr val="white"/>
                </a:solidFill>
              </a:rPr>
              <a:t>=</a:t>
            </a:r>
          </a:p>
        </p:txBody>
      </p:sp>
      <p:sp>
        <p:nvSpPr>
          <p:cNvPr id="20" name="TextBox 19">
            <a:extLst>
              <a:ext uri="{FF2B5EF4-FFF2-40B4-BE49-F238E27FC236}">
                <a16:creationId xmlns="" xmlns:a16="http://schemas.microsoft.com/office/drawing/2014/main" id="{98F8CE87-7203-B34E-862E-D523417A8B6C}"/>
              </a:ext>
            </a:extLst>
          </p:cNvPr>
          <p:cNvSpPr txBox="1"/>
          <p:nvPr/>
        </p:nvSpPr>
        <p:spPr>
          <a:xfrm>
            <a:off x="4402388" y="2620962"/>
            <a:ext cx="335869" cy="584775"/>
          </a:xfrm>
          <a:prstGeom prst="rect">
            <a:avLst/>
          </a:prstGeom>
          <a:noFill/>
        </p:spPr>
        <p:txBody>
          <a:bodyPr wrap="square" rtlCol="0">
            <a:spAutoFit/>
          </a:bodyPr>
          <a:lstStyle/>
          <a:p>
            <a:pPr defTabSz="457200"/>
            <a:r>
              <a:rPr lang="en-US" sz="3200" dirty="0">
                <a:solidFill>
                  <a:prstClr val="white"/>
                </a:solidFill>
              </a:rPr>
              <a:t>+</a:t>
            </a:r>
          </a:p>
        </p:txBody>
      </p:sp>
    </p:spTree>
    <p:extLst>
      <p:ext uri="{BB962C8B-B14F-4D97-AF65-F5344CB8AC3E}">
        <p14:creationId xmlns:p14="http://schemas.microsoft.com/office/powerpoint/2010/main" val="364416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P spid="19"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10EB8E0C-977B-6C48-9912-978733D073DA}"/>
              </a:ext>
            </a:extLst>
          </p:cNvPr>
          <p:cNvSpPr>
            <a:spLocks noGrp="1"/>
          </p:cNvSpPr>
          <p:nvPr>
            <p:ph type="ftr" sz="quarter" idx="11"/>
          </p:nvPr>
        </p:nvSpPr>
        <p:spPr/>
        <p:txBody>
          <a:bodyPr/>
          <a:lstStyle/>
          <a:p>
            <a:pPr>
              <a:defRPr/>
            </a:pPr>
            <a:r>
              <a:rPr lang="en-US">
                <a:solidFill>
                  <a:prstClr val="white">
                    <a:tint val="75000"/>
                  </a:prstClr>
                </a:solidFill>
              </a:rPr>
              <a:t>© 2019 Open Geospatial Consortium http://www.opengeospatial.org.</a:t>
            </a:r>
            <a:endParaRPr lang="en-US" dirty="0">
              <a:solidFill>
                <a:prstClr val="white">
                  <a:tint val="75000"/>
                </a:prstClr>
              </a:solidFill>
            </a:endParaRPr>
          </a:p>
        </p:txBody>
      </p:sp>
      <p:pic>
        <p:nvPicPr>
          <p:cNvPr id="5" name="Picture 4">
            <a:extLst>
              <a:ext uri="{FF2B5EF4-FFF2-40B4-BE49-F238E27FC236}">
                <a16:creationId xmlns="" xmlns:a16="http://schemas.microsoft.com/office/drawing/2014/main" id="{26456F0E-2625-7545-A180-190CFB29A3A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7650" y="4081889"/>
            <a:ext cx="8648700" cy="2019300"/>
          </a:xfrm>
          <a:prstGeom prst="rect">
            <a:avLst/>
          </a:prstGeom>
        </p:spPr>
      </p:pic>
      <p:pic>
        <p:nvPicPr>
          <p:cNvPr id="6" name="Picture 5">
            <a:extLst>
              <a:ext uri="{FF2B5EF4-FFF2-40B4-BE49-F238E27FC236}">
                <a16:creationId xmlns="" xmlns:a16="http://schemas.microsoft.com/office/drawing/2014/main" id="{AAAACE84-EC1A-3845-B9CE-53547BF27E8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8650" y="1831443"/>
            <a:ext cx="7886699" cy="2109691"/>
          </a:xfrm>
          <a:prstGeom prst="rect">
            <a:avLst/>
          </a:prstGeom>
        </p:spPr>
      </p:pic>
    </p:spTree>
    <p:extLst>
      <p:ext uri="{BB962C8B-B14F-4D97-AF65-F5344CB8AC3E}">
        <p14:creationId xmlns:p14="http://schemas.microsoft.com/office/powerpoint/2010/main" val="402948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E4AD7606-C0E5-0544-B70C-B413C2E74E40}"/>
              </a:ext>
            </a:extLst>
          </p:cNvPr>
          <p:cNvSpPr>
            <a:spLocks noGrp="1"/>
          </p:cNvSpPr>
          <p:nvPr>
            <p:ph type="title"/>
          </p:nvPr>
        </p:nvSpPr>
        <p:spPr>
          <a:xfrm>
            <a:off x="628650" y="365126"/>
            <a:ext cx="7886700" cy="639763"/>
          </a:xfrm>
        </p:spPr>
        <p:txBody>
          <a:bodyPr>
            <a:normAutofit/>
          </a:bodyPr>
          <a:lstStyle/>
          <a:p>
            <a:r>
              <a:rPr lang="en-GB" dirty="0"/>
              <a:t>Disaster Access Policy for Jane</a:t>
            </a:r>
          </a:p>
        </p:txBody>
      </p:sp>
      <p:sp>
        <p:nvSpPr>
          <p:cNvPr id="10" name="Text Placeholder 9">
            <a:extLst>
              <a:ext uri="{FF2B5EF4-FFF2-40B4-BE49-F238E27FC236}">
                <a16:creationId xmlns="" xmlns:a16="http://schemas.microsoft.com/office/drawing/2014/main" id="{2C0D24FA-59E0-0840-90EE-2D3499450E70}"/>
              </a:ext>
            </a:extLst>
          </p:cNvPr>
          <p:cNvSpPr>
            <a:spLocks noGrp="1"/>
          </p:cNvSpPr>
          <p:nvPr>
            <p:ph type="body" idx="4294967295"/>
          </p:nvPr>
        </p:nvSpPr>
        <p:spPr>
          <a:xfrm>
            <a:off x="457200" y="2355326"/>
            <a:ext cx="4040188" cy="639762"/>
          </a:xfrm>
        </p:spPr>
        <p:txBody>
          <a:bodyPr>
            <a:normAutofit lnSpcReduction="10000"/>
          </a:bodyPr>
          <a:lstStyle/>
          <a:p>
            <a:r>
              <a:rPr lang="en-GB" b="0" dirty="0"/>
              <a:t>Jane </a:t>
            </a:r>
            <a:r>
              <a:rPr lang="en-GB" dirty="0"/>
              <a:t>outside</a:t>
            </a:r>
            <a:r>
              <a:rPr lang="en-GB" b="0" dirty="0"/>
              <a:t> (disaster) area </a:t>
            </a:r>
            <a:r>
              <a:rPr lang="en-GB" dirty="0"/>
              <a:t>before</a:t>
            </a:r>
            <a:r>
              <a:rPr lang="en-GB" b="0" dirty="0"/>
              <a:t> 12:00UTC</a:t>
            </a:r>
          </a:p>
        </p:txBody>
      </p:sp>
      <p:pic>
        <p:nvPicPr>
          <p:cNvPr id="14" name="Content Placeholder 13">
            <a:extLst>
              <a:ext uri="{FF2B5EF4-FFF2-40B4-BE49-F238E27FC236}">
                <a16:creationId xmlns="" xmlns:a16="http://schemas.microsoft.com/office/drawing/2014/main" id="{9A60BAF9-8E43-C842-94E9-2746E41DEBFB}"/>
              </a:ext>
            </a:extLst>
          </p:cNvPr>
          <p:cNvPicPr>
            <a:picLocks noGrp="1" noChangeAspect="1"/>
          </p:cNvPicPr>
          <p:nvPr>
            <p:ph sz="half" idx="4294967295"/>
          </p:nvPr>
        </p:nvPicPr>
        <p:blipFill>
          <a:blip r:embed="rId2" cstate="print">
            <a:extLst>
              <a:ext uri="{28A0092B-C50C-407E-A947-70E740481C1C}">
                <a14:useLocalDpi xmlns:a14="http://schemas.microsoft.com/office/drawing/2010/main"/>
              </a:ext>
            </a:extLst>
          </a:blip>
          <a:stretch>
            <a:fillRect/>
          </a:stretch>
        </p:blipFill>
        <p:spPr>
          <a:xfrm>
            <a:off x="510638" y="3048000"/>
            <a:ext cx="4040188" cy="2647950"/>
          </a:xfrm>
          <a:prstGeom prst="rect">
            <a:avLst/>
          </a:prstGeom>
        </p:spPr>
      </p:pic>
      <p:sp>
        <p:nvSpPr>
          <p:cNvPr id="12" name="Text Placeholder 11">
            <a:extLst>
              <a:ext uri="{FF2B5EF4-FFF2-40B4-BE49-F238E27FC236}">
                <a16:creationId xmlns="" xmlns:a16="http://schemas.microsoft.com/office/drawing/2014/main" id="{C78CD98C-43ED-4046-967A-AFD242CE1517}"/>
              </a:ext>
            </a:extLst>
          </p:cNvPr>
          <p:cNvSpPr>
            <a:spLocks noGrp="1"/>
          </p:cNvSpPr>
          <p:nvPr>
            <p:ph type="body" sz="quarter" idx="4294967295"/>
          </p:nvPr>
        </p:nvSpPr>
        <p:spPr>
          <a:xfrm>
            <a:off x="4797425" y="2363788"/>
            <a:ext cx="4041775" cy="639762"/>
          </a:xfrm>
        </p:spPr>
        <p:txBody>
          <a:bodyPr>
            <a:normAutofit lnSpcReduction="10000"/>
          </a:bodyPr>
          <a:lstStyle/>
          <a:p>
            <a:r>
              <a:rPr lang="en-GB" b="0" dirty="0"/>
              <a:t>Jane </a:t>
            </a:r>
            <a:r>
              <a:rPr lang="en-GB" dirty="0"/>
              <a:t>inside</a:t>
            </a:r>
            <a:r>
              <a:rPr lang="en-GB" b="0" dirty="0"/>
              <a:t> (disaster) area </a:t>
            </a:r>
            <a:r>
              <a:rPr lang="en-GB" dirty="0"/>
              <a:t>before</a:t>
            </a:r>
            <a:r>
              <a:rPr lang="en-GB" b="0" dirty="0"/>
              <a:t> 12:00UTC</a:t>
            </a:r>
          </a:p>
        </p:txBody>
      </p:sp>
      <p:pic>
        <p:nvPicPr>
          <p:cNvPr id="15" name="Content Placeholder 14">
            <a:extLst>
              <a:ext uri="{FF2B5EF4-FFF2-40B4-BE49-F238E27FC236}">
                <a16:creationId xmlns="" xmlns:a16="http://schemas.microsoft.com/office/drawing/2014/main" id="{E351E1A1-6BA1-1642-B6BE-E548EE943F6E}"/>
              </a:ext>
            </a:extLst>
          </p:cNvPr>
          <p:cNvPicPr>
            <a:picLocks noGrp="1" noChangeAspect="1"/>
          </p:cNvPicPr>
          <p:nvPr>
            <p:ph sz="quarter" idx="4294967295"/>
          </p:nvPr>
        </p:nvPicPr>
        <p:blipFill>
          <a:blip r:embed="rId3" cstate="print">
            <a:extLst>
              <a:ext uri="{28A0092B-C50C-407E-A947-70E740481C1C}">
                <a14:useLocalDpi xmlns:a14="http://schemas.microsoft.com/office/drawing/2010/main"/>
              </a:ext>
            </a:extLst>
          </a:blip>
          <a:stretch>
            <a:fillRect/>
          </a:stretch>
        </p:blipFill>
        <p:spPr>
          <a:xfrm>
            <a:off x="4769717" y="3048000"/>
            <a:ext cx="4041775" cy="2649538"/>
          </a:xfrm>
          <a:prstGeom prst="rect">
            <a:avLst/>
          </a:prstGeom>
        </p:spPr>
      </p:pic>
      <p:sp>
        <p:nvSpPr>
          <p:cNvPr id="16" name="TextBox 15">
            <a:extLst>
              <a:ext uri="{FF2B5EF4-FFF2-40B4-BE49-F238E27FC236}">
                <a16:creationId xmlns="" xmlns:a16="http://schemas.microsoft.com/office/drawing/2014/main" id="{327F37BF-3E0F-CF49-A10C-F740FF087023}"/>
              </a:ext>
            </a:extLst>
          </p:cNvPr>
          <p:cNvSpPr txBox="1"/>
          <p:nvPr/>
        </p:nvSpPr>
        <p:spPr>
          <a:xfrm>
            <a:off x="914400" y="970182"/>
            <a:ext cx="7924800" cy="533400"/>
          </a:xfrm>
          <a:prstGeom prst="rect">
            <a:avLst/>
          </a:prstGeom>
          <a:noFill/>
        </p:spPr>
        <p:txBody>
          <a:bodyPr wrap="square" rtlCol="0">
            <a:noAutofit/>
          </a:bodyPr>
          <a:lstStyle/>
          <a:p>
            <a:pPr marL="342900" indent="-342900" defTabSz="457200">
              <a:buFont typeface="Arial" panose="020B0604020202020204" pitchFamily="34" charset="0"/>
              <a:buChar char="•"/>
            </a:pPr>
            <a:r>
              <a:rPr lang="en-GB" sz="2400" dirty="0">
                <a:solidFill>
                  <a:srgbClr val="70AD47"/>
                </a:solidFill>
              </a:rPr>
              <a:t>Jane has the clearance to fetch feature type </a:t>
            </a:r>
            <a:r>
              <a:rPr lang="en-GB" sz="2400" dirty="0" err="1">
                <a:solidFill>
                  <a:srgbClr val="70AD47"/>
                </a:solidFill>
              </a:rPr>
              <a:t>tiger_roads</a:t>
            </a:r>
            <a:endParaRPr lang="en-GB" sz="2400" dirty="0">
              <a:solidFill>
                <a:srgbClr val="70AD47"/>
              </a:solidFill>
            </a:endParaRPr>
          </a:p>
        </p:txBody>
      </p:sp>
      <p:sp>
        <p:nvSpPr>
          <p:cNvPr id="17" name="TextBox 16">
            <a:extLst>
              <a:ext uri="{FF2B5EF4-FFF2-40B4-BE49-F238E27FC236}">
                <a16:creationId xmlns="" xmlns:a16="http://schemas.microsoft.com/office/drawing/2014/main" id="{3949DC4F-7C53-2046-91F3-E943012A7726}"/>
              </a:ext>
            </a:extLst>
          </p:cNvPr>
          <p:cNvSpPr txBox="1"/>
          <p:nvPr/>
        </p:nvSpPr>
        <p:spPr>
          <a:xfrm>
            <a:off x="914400" y="1381192"/>
            <a:ext cx="7924800" cy="1108267"/>
          </a:xfrm>
          <a:prstGeom prst="rect">
            <a:avLst/>
          </a:prstGeom>
          <a:noFill/>
        </p:spPr>
        <p:txBody>
          <a:bodyPr wrap="square" rtlCol="0">
            <a:noAutofit/>
          </a:bodyPr>
          <a:lstStyle/>
          <a:p>
            <a:pPr marL="342900" indent="-342900" defTabSz="457200">
              <a:buFont typeface="Arial" panose="020B0604020202020204" pitchFamily="34" charset="0"/>
              <a:buChar char="•"/>
            </a:pPr>
            <a:r>
              <a:rPr lang="en-GB" sz="2400" dirty="0">
                <a:solidFill>
                  <a:srgbClr val="C00000"/>
                </a:solidFill>
              </a:rPr>
              <a:t>If Jane submits a geo-location, her clearance is overwritten and the returned features are inside the (disaster) area.</a:t>
            </a:r>
          </a:p>
        </p:txBody>
      </p:sp>
      <p:sp>
        <p:nvSpPr>
          <p:cNvPr id="19" name="Rectangle 18">
            <a:extLst>
              <a:ext uri="{FF2B5EF4-FFF2-40B4-BE49-F238E27FC236}">
                <a16:creationId xmlns="" xmlns:a16="http://schemas.microsoft.com/office/drawing/2014/main" id="{A0539FBF-BDC4-AB46-A779-CACEC97E8029}"/>
              </a:ext>
            </a:extLst>
          </p:cNvPr>
          <p:cNvSpPr/>
          <p:nvPr/>
        </p:nvSpPr>
        <p:spPr>
          <a:xfrm>
            <a:off x="384863" y="5696529"/>
            <a:ext cx="4112525" cy="738664"/>
          </a:xfrm>
          <a:prstGeom prst="rect">
            <a:avLst/>
          </a:prstGeom>
        </p:spPr>
        <p:txBody>
          <a:bodyPr wrap="square">
            <a:spAutoFit/>
          </a:bodyPr>
          <a:lstStyle/>
          <a:p>
            <a:pPr defTabSz="457200"/>
            <a:r>
              <a:rPr lang="de-DE" sz="1400" dirty="0">
                <a:solidFill>
                  <a:prstClr val="white"/>
                </a:solidFill>
                <a:hlinkClick r:id="rId4">
                  <a:extLst>
                    <a:ext uri="{A12FA001-AC4F-418D-AE19-62706E023703}">
                      <ahyp:hlinkClr xmlns="" xmlns:ahyp="http://schemas.microsoft.com/office/drawing/2018/hyperlinkcolor" val="tx"/>
                    </a:ext>
                  </a:extLst>
                </a:hlinkClick>
              </a:rPr>
              <a:t>https://ogc.secure-dimensions.com/rest/services/DCS/collections/tiger_roads/items?f=stanag&amp;access_token=</a:t>
            </a:r>
            <a:endParaRPr lang="en-GB" sz="1400" dirty="0">
              <a:solidFill>
                <a:prstClr val="white"/>
              </a:solidFill>
            </a:endParaRPr>
          </a:p>
        </p:txBody>
      </p:sp>
      <p:sp>
        <p:nvSpPr>
          <p:cNvPr id="20" name="Rectangle 19">
            <a:extLst>
              <a:ext uri="{FF2B5EF4-FFF2-40B4-BE49-F238E27FC236}">
                <a16:creationId xmlns="" xmlns:a16="http://schemas.microsoft.com/office/drawing/2014/main" id="{73F5CEF1-9B9A-7A4E-BB68-DCAF5C74BC16}"/>
              </a:ext>
            </a:extLst>
          </p:cNvPr>
          <p:cNvSpPr/>
          <p:nvPr/>
        </p:nvSpPr>
        <p:spPr>
          <a:xfrm>
            <a:off x="4676601" y="5695950"/>
            <a:ext cx="4189412" cy="954107"/>
          </a:xfrm>
          <a:prstGeom prst="rect">
            <a:avLst/>
          </a:prstGeom>
        </p:spPr>
        <p:txBody>
          <a:bodyPr wrap="square">
            <a:spAutoFit/>
          </a:bodyPr>
          <a:lstStyle/>
          <a:p>
            <a:pPr defTabSz="457200"/>
            <a:r>
              <a:rPr lang="de-DE" sz="1400" dirty="0">
                <a:solidFill>
                  <a:prstClr val="white"/>
                </a:solidFill>
                <a:hlinkClick r:id="rId5">
                  <a:extLst>
                    <a:ext uri="{A12FA001-AC4F-418D-AE19-62706E023703}">
                      <ahyp:hlinkClr xmlns="" xmlns:ahyp="http://schemas.microsoft.com/office/drawing/2018/hyperlinkcolor" val="tx"/>
                    </a:ext>
                  </a:extLst>
                </a:hlinkClick>
              </a:rPr>
              <a:t>https://ogc.secure-dimensions.com/rest/services/DCS/collections/tiger_roads/items?f=stanag&amp;subjectlocation=CRS=EPSG:4326;POINT(40.75%20-74.00)&amp;access_token=</a:t>
            </a:r>
            <a:endParaRPr lang="en-GB" sz="1400" dirty="0">
              <a:solidFill>
                <a:prstClr val="white"/>
              </a:solidFill>
            </a:endParaRPr>
          </a:p>
        </p:txBody>
      </p:sp>
    </p:spTree>
    <p:extLst>
      <p:ext uri="{BB962C8B-B14F-4D97-AF65-F5344CB8AC3E}">
        <p14:creationId xmlns:p14="http://schemas.microsoft.com/office/powerpoint/2010/main" val="150416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build="p"/>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47EEE2-C135-2E4A-B888-2CC8EFA87A4F}"/>
              </a:ext>
            </a:extLst>
          </p:cNvPr>
          <p:cNvSpPr>
            <a:spLocks noGrp="1"/>
          </p:cNvSpPr>
          <p:nvPr>
            <p:ph type="title"/>
          </p:nvPr>
        </p:nvSpPr>
        <p:spPr>
          <a:xfrm>
            <a:off x="628650" y="365126"/>
            <a:ext cx="7886700" cy="914553"/>
          </a:xfrm>
        </p:spPr>
        <p:txBody>
          <a:bodyPr/>
          <a:lstStyle/>
          <a:p>
            <a:r>
              <a:rPr lang="en-US" dirty="0" err="1"/>
              <a:t>Spatio</a:t>
            </a:r>
            <a:r>
              <a:rPr lang="en-US" dirty="0"/>
              <a:t>-Temporal Overrides</a:t>
            </a:r>
          </a:p>
        </p:txBody>
      </p:sp>
      <p:sp>
        <p:nvSpPr>
          <p:cNvPr id="3" name="Footer Placeholder 2">
            <a:extLst>
              <a:ext uri="{FF2B5EF4-FFF2-40B4-BE49-F238E27FC236}">
                <a16:creationId xmlns="" xmlns:a16="http://schemas.microsoft.com/office/drawing/2014/main" id="{87D4375F-9EA7-5349-95D8-0425FE5A924A}"/>
              </a:ext>
            </a:extLst>
          </p:cNvPr>
          <p:cNvSpPr>
            <a:spLocks noGrp="1"/>
          </p:cNvSpPr>
          <p:nvPr>
            <p:ph type="ftr" sz="quarter" idx="11"/>
          </p:nvPr>
        </p:nvSpPr>
        <p:spPr/>
        <p:txBody>
          <a:bodyPr/>
          <a:lstStyle/>
          <a:p>
            <a:pPr>
              <a:defRPr/>
            </a:pPr>
            <a:r>
              <a:rPr lang="en-US">
                <a:solidFill>
                  <a:prstClr val="white">
                    <a:tint val="75000"/>
                  </a:prstClr>
                </a:solidFill>
              </a:rPr>
              <a:t>© 2019 Open Geospatial Consortium http://www.opengeospatial.org.</a:t>
            </a:r>
            <a:endParaRPr lang="en-US" dirty="0">
              <a:solidFill>
                <a:prstClr val="white">
                  <a:tint val="75000"/>
                </a:prstClr>
              </a:solidFill>
            </a:endParaRPr>
          </a:p>
        </p:txBody>
      </p:sp>
      <p:pic>
        <p:nvPicPr>
          <p:cNvPr id="5" name="Picture 4">
            <a:extLst>
              <a:ext uri="{FF2B5EF4-FFF2-40B4-BE49-F238E27FC236}">
                <a16:creationId xmlns="" xmlns:a16="http://schemas.microsoft.com/office/drawing/2014/main" id="{1974E7C1-BFF3-5949-8FED-7DF0C50455F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4000" y="4373746"/>
            <a:ext cx="8636000" cy="1625600"/>
          </a:xfrm>
          <a:prstGeom prst="rect">
            <a:avLst/>
          </a:prstGeom>
        </p:spPr>
      </p:pic>
      <p:sp>
        <p:nvSpPr>
          <p:cNvPr id="6" name="TextBox 5">
            <a:extLst>
              <a:ext uri="{FF2B5EF4-FFF2-40B4-BE49-F238E27FC236}">
                <a16:creationId xmlns="" xmlns:a16="http://schemas.microsoft.com/office/drawing/2014/main" id="{74573ED8-A023-E94D-94DB-909A0DEF48D9}"/>
              </a:ext>
            </a:extLst>
          </p:cNvPr>
          <p:cNvSpPr txBox="1"/>
          <p:nvPr/>
        </p:nvSpPr>
        <p:spPr>
          <a:xfrm>
            <a:off x="628650" y="1279679"/>
            <a:ext cx="7924800" cy="533400"/>
          </a:xfrm>
          <a:prstGeom prst="rect">
            <a:avLst/>
          </a:prstGeom>
          <a:noFill/>
        </p:spPr>
        <p:txBody>
          <a:bodyPr wrap="square" rtlCol="0">
            <a:noAutofit/>
          </a:bodyPr>
          <a:lstStyle/>
          <a:p>
            <a:pPr marL="342900" indent="-342900" defTabSz="457200">
              <a:buFont typeface="Arial" panose="020B0604020202020204" pitchFamily="34" charset="0"/>
              <a:buChar char="•"/>
            </a:pPr>
            <a:r>
              <a:rPr lang="en-GB" sz="2400" dirty="0">
                <a:solidFill>
                  <a:srgbClr val="70AD47"/>
                </a:solidFill>
              </a:rPr>
              <a:t>Joe has no clearance to fetch feature type </a:t>
            </a:r>
            <a:r>
              <a:rPr lang="en-GB" sz="2400" dirty="0" err="1">
                <a:solidFill>
                  <a:srgbClr val="70AD47"/>
                </a:solidFill>
              </a:rPr>
              <a:t>tiger_roads</a:t>
            </a:r>
            <a:endParaRPr lang="en-GB" sz="2400" dirty="0">
              <a:solidFill>
                <a:srgbClr val="70AD47"/>
              </a:solidFill>
            </a:endParaRPr>
          </a:p>
        </p:txBody>
      </p:sp>
      <p:sp>
        <p:nvSpPr>
          <p:cNvPr id="7" name="TextBox 6">
            <a:extLst>
              <a:ext uri="{FF2B5EF4-FFF2-40B4-BE49-F238E27FC236}">
                <a16:creationId xmlns="" xmlns:a16="http://schemas.microsoft.com/office/drawing/2014/main" id="{CE356F97-AC29-DA45-BC19-217CEC97E8AC}"/>
              </a:ext>
            </a:extLst>
          </p:cNvPr>
          <p:cNvSpPr txBox="1"/>
          <p:nvPr/>
        </p:nvSpPr>
        <p:spPr>
          <a:xfrm>
            <a:off x="628650" y="1690689"/>
            <a:ext cx="7924800" cy="1108267"/>
          </a:xfrm>
          <a:prstGeom prst="rect">
            <a:avLst/>
          </a:prstGeom>
          <a:noFill/>
        </p:spPr>
        <p:txBody>
          <a:bodyPr wrap="square" rtlCol="0">
            <a:noAutofit/>
          </a:bodyPr>
          <a:lstStyle/>
          <a:p>
            <a:pPr marL="342900" indent="-342900" defTabSz="457200">
              <a:buFont typeface="Arial" panose="020B0604020202020204" pitchFamily="34" charset="0"/>
              <a:buChar char="•"/>
            </a:pPr>
            <a:r>
              <a:rPr lang="en-GB" sz="2400" dirty="0">
                <a:solidFill>
                  <a:srgbClr val="C00000"/>
                </a:solidFill>
              </a:rPr>
              <a:t>If Joe submits a geo-location, his clearance is overwritten and the returned features are inside the (disaster) area.</a:t>
            </a:r>
          </a:p>
        </p:txBody>
      </p:sp>
      <p:sp>
        <p:nvSpPr>
          <p:cNvPr id="8" name="TextBox 7">
            <a:extLst>
              <a:ext uri="{FF2B5EF4-FFF2-40B4-BE49-F238E27FC236}">
                <a16:creationId xmlns="" xmlns:a16="http://schemas.microsoft.com/office/drawing/2014/main" id="{FE895CFC-BE29-174C-8C04-B3A180D7501C}"/>
              </a:ext>
            </a:extLst>
          </p:cNvPr>
          <p:cNvSpPr txBox="1"/>
          <p:nvPr/>
        </p:nvSpPr>
        <p:spPr>
          <a:xfrm>
            <a:off x="628650" y="2722030"/>
            <a:ext cx="7924800" cy="533400"/>
          </a:xfrm>
          <a:prstGeom prst="rect">
            <a:avLst/>
          </a:prstGeom>
          <a:noFill/>
        </p:spPr>
        <p:txBody>
          <a:bodyPr wrap="square" rtlCol="0">
            <a:noAutofit/>
          </a:bodyPr>
          <a:lstStyle/>
          <a:p>
            <a:pPr marL="342900" indent="-342900" defTabSz="457200">
              <a:buFont typeface="Arial" panose="020B0604020202020204" pitchFamily="34" charset="0"/>
              <a:buChar char="•"/>
            </a:pPr>
            <a:r>
              <a:rPr lang="en-GB" sz="2400" dirty="0">
                <a:solidFill>
                  <a:srgbClr val="70AD47"/>
                </a:solidFill>
              </a:rPr>
              <a:t>Joe has no clearance to fetch feature type </a:t>
            </a:r>
            <a:r>
              <a:rPr lang="en-GB" sz="2400" dirty="0" err="1">
                <a:solidFill>
                  <a:srgbClr val="70AD47"/>
                </a:solidFill>
              </a:rPr>
              <a:t>tiger_roads</a:t>
            </a:r>
            <a:endParaRPr lang="en-GB" sz="2400" dirty="0">
              <a:solidFill>
                <a:srgbClr val="70AD47"/>
              </a:solidFill>
            </a:endParaRPr>
          </a:p>
        </p:txBody>
      </p:sp>
      <p:sp>
        <p:nvSpPr>
          <p:cNvPr id="9" name="TextBox 8">
            <a:extLst>
              <a:ext uri="{FF2B5EF4-FFF2-40B4-BE49-F238E27FC236}">
                <a16:creationId xmlns="" xmlns:a16="http://schemas.microsoft.com/office/drawing/2014/main" id="{13E9C49E-705F-4044-9789-1FEE8D460BB9}"/>
              </a:ext>
            </a:extLst>
          </p:cNvPr>
          <p:cNvSpPr txBox="1"/>
          <p:nvPr/>
        </p:nvSpPr>
        <p:spPr>
          <a:xfrm>
            <a:off x="628650" y="3143232"/>
            <a:ext cx="7924800" cy="1108267"/>
          </a:xfrm>
          <a:prstGeom prst="rect">
            <a:avLst/>
          </a:prstGeom>
          <a:noFill/>
        </p:spPr>
        <p:txBody>
          <a:bodyPr wrap="square" rtlCol="0">
            <a:noAutofit/>
          </a:bodyPr>
          <a:lstStyle/>
          <a:p>
            <a:pPr marL="342900" indent="-342900" defTabSz="457200">
              <a:buFont typeface="Arial" panose="020B0604020202020204" pitchFamily="34" charset="0"/>
              <a:buChar char="•"/>
            </a:pPr>
            <a:r>
              <a:rPr lang="en-GB" sz="2400" dirty="0">
                <a:solidFill>
                  <a:srgbClr val="C00000"/>
                </a:solidFill>
              </a:rPr>
              <a:t>If Joe’s request is outside the (disaster) time window, his clearance is *not* overwritten. Geolocation has no effect!</a:t>
            </a:r>
          </a:p>
        </p:txBody>
      </p:sp>
    </p:spTree>
    <p:extLst>
      <p:ext uri="{BB962C8B-B14F-4D97-AF65-F5344CB8AC3E}">
        <p14:creationId xmlns:p14="http://schemas.microsoft.com/office/powerpoint/2010/main" val="176059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817</Words>
  <Application>Microsoft Office PowerPoint</Application>
  <PresentationFormat>On-screen Show (4:3)</PresentationFormat>
  <Paragraphs>135</Paragraphs>
  <Slides>11</Slides>
  <Notes>6</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2_Office Theme</vt:lpstr>
      <vt:lpstr>PowerPoint Presentation</vt:lpstr>
      <vt:lpstr>API Support </vt:lpstr>
      <vt:lpstr>PowerPoint Presentation</vt:lpstr>
      <vt:lpstr>STANAG 4778 and 4774</vt:lpstr>
      <vt:lpstr>Implementation Alternatives</vt:lpstr>
      <vt:lpstr>TB15 DCS Demonstration Users and Features</vt:lpstr>
      <vt:lpstr>PowerPoint Presentation</vt:lpstr>
      <vt:lpstr>Disaster Access Policy for Jane</vt:lpstr>
      <vt:lpstr>Spatio-Temporal Overrides</vt:lpstr>
      <vt:lpstr>Encountered Challenges</vt:lpstr>
      <vt:lpstr>Results</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 Reed</dc:creator>
  <cp:lastModifiedBy>Carl Reed</cp:lastModifiedBy>
  <cp:revision>1</cp:revision>
  <dcterms:created xsi:type="dcterms:W3CDTF">2020-01-22T19:20:23Z</dcterms:created>
  <dcterms:modified xsi:type="dcterms:W3CDTF">2020-01-22T19:21:31Z</dcterms:modified>
</cp:coreProperties>
</file>